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360" r:id="rId5"/>
    <p:sldId id="477" r:id="rId6"/>
    <p:sldId id="427" r:id="rId7"/>
    <p:sldId id="479" r:id="rId8"/>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9" autoAdjust="0"/>
    <p:restoredTop sz="97394" autoAdjust="0"/>
  </p:normalViewPr>
  <p:slideViewPr>
    <p:cSldViewPr snapToGrid="0">
      <p:cViewPr varScale="1">
        <p:scale>
          <a:sx n="46" d="100"/>
          <a:sy n="46" d="100"/>
        </p:scale>
        <p:origin x="1152" y="43"/>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0" d="100"/>
          <a:sy n="70" d="100"/>
        </p:scale>
        <p:origin x="1290"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2025/3/28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2025/3/28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2</a:t>
            </a:fld>
            <a:endParaRPr kumimoji="1" lang="ja-JP" altLang="en-US"/>
          </a:p>
        </p:txBody>
      </p:sp>
    </p:spTree>
    <p:extLst>
      <p:ext uri="{BB962C8B-B14F-4D97-AF65-F5344CB8AC3E}">
        <p14:creationId xmlns:p14="http://schemas.microsoft.com/office/powerpoint/2010/main" val="207226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dirty="0"/>
              <a:t>WT-1: Identify impacts on NF </a:t>
            </a:r>
            <a:r>
              <a:rPr lang="en-US" altLang="ko-KR" sz="1200" dirty="0" err="1"/>
              <a:t>behaviours</a:t>
            </a:r>
            <a:r>
              <a:rPr lang="en-US" altLang="ko-KR" sz="1200" dirty="0"/>
              <a:t> and system performance when embedding and supporting AI functionalities at the NFs</a:t>
            </a:r>
          </a:p>
          <a:p>
            <a:pPr marR="80645" lvl="0" defTabSz="914400" latinLnBrk="0">
              <a:buClrTx/>
              <a:buSzTx/>
              <a:tabLst>
                <a:tab pos="299085" algn="l"/>
              </a:tabLst>
              <a:defRPr/>
            </a:pPr>
            <a:r>
              <a:rPr lang="en-US" altLang="ja-JP" sz="1200" dirty="0"/>
              <a:t>WT-2: Whether and how </a:t>
            </a:r>
            <a:r>
              <a:rPr lang="ja-JP" altLang="en-US" sz="1200" dirty="0"/>
              <a:t>AI functions at different NFs (e.g., MM, SM, Policy, etc.) </a:t>
            </a:r>
            <a:r>
              <a:rPr lang="en-US" altLang="ja-JP" sz="1200" dirty="0"/>
              <a:t>can collaborate and/or interwork in the control procedures</a:t>
            </a:r>
            <a:endParaRPr lang="ja-JP" altLang="en-US" sz="1200" dirty="0"/>
          </a:p>
          <a:p>
            <a:pPr marR="0" lvl="0" defTabSz="914400" latinLnBrk="0">
              <a:buClrTx/>
              <a:buSzTx/>
              <a:tabLst>
                <a:tab pos="299085" algn="l"/>
              </a:tabLst>
              <a:defRPr/>
            </a:pPr>
            <a:r>
              <a:rPr lang="en-US" altLang="ja-JP" sz="1200" dirty="0"/>
              <a:t>WT-3: Whether and how AI functions </a:t>
            </a:r>
            <a:r>
              <a:rPr lang="ja-JP" altLang="en-US" sz="1200" dirty="0"/>
              <a:t>across RAN, CN and OAM </a:t>
            </a:r>
            <a:r>
              <a:rPr lang="en-US" altLang="ja-JP" sz="1200" dirty="0"/>
              <a:t>can collaborate or interwork for, e.g., data collection, model training, inference, etc.</a:t>
            </a:r>
            <a:endParaRPr lang="en-US" altLang="ko-KR" sz="1200" dirty="0"/>
          </a:p>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3</a:t>
            </a:fld>
            <a:endParaRPr kumimoji="1" lang="ja-JP" altLang="en-US"/>
          </a:p>
        </p:txBody>
      </p:sp>
    </p:spTree>
    <p:extLst>
      <p:ext uri="{BB962C8B-B14F-4D97-AF65-F5344CB8AC3E}">
        <p14:creationId xmlns:p14="http://schemas.microsoft.com/office/powerpoint/2010/main" val="2447505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1221921" y="2345348"/>
            <a:ext cx="9748158" cy="1026501"/>
          </a:xfrm>
          <a:prstGeom prst="rect">
            <a:avLst/>
          </a:prstGeom>
        </p:spPr>
        <p:txBody>
          <a:bodyPr anchor="ctr"/>
          <a:lstStyle>
            <a:lvl1pPr algn="ctr">
              <a:defRPr sz="5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11065933" y="55044"/>
            <a:ext cx="922868" cy="232822"/>
          </a:xfrm>
          <a:prstGeom prst="rect">
            <a:avLst/>
          </a:prstGeom>
        </p:spPr>
        <p:txBody>
          <a:bodyPr/>
          <a:lstStyle>
            <a:lvl1pPr>
              <a:defRPr/>
            </a:lvl1pPr>
          </a:lstStyle>
          <a:p>
            <a:r>
              <a:rPr kumimoji="1" lang="en-US" altLang="ja-JP" dirty="0"/>
              <a:t>SP-241594</a:t>
            </a:r>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
        <p:nvSpPr>
          <p:cNvPr id="5" name="Footer Placeholder 1">
            <a:extLst>
              <a:ext uri="{FF2B5EF4-FFF2-40B4-BE49-F238E27FC236}">
                <a16:creationId xmlns:a16="http://schemas.microsoft.com/office/drawing/2014/main" id="{BC54207C-5A0B-4203-A076-3FCBD3781A87}"/>
              </a:ext>
            </a:extLst>
          </p:cNvPr>
          <p:cNvSpPr txBox="1">
            <a:spLocks/>
          </p:cNvSpPr>
          <p:nvPr userDrawn="1"/>
        </p:nvSpPr>
        <p:spPr>
          <a:xfrm>
            <a:off x="51065" y="38111"/>
            <a:ext cx="2996936" cy="232822"/>
          </a:xfrm>
          <a:prstGeom prst="rect">
            <a:avLst/>
          </a:prstGeom>
        </p:spPr>
        <p:txBody>
          <a:bodyPr/>
          <a:ls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a:lstStyle>
          <a:p>
            <a:r>
              <a:rPr kumimoji="1" lang="en-US" altLang="ja-JP" dirty="0"/>
              <a:t>3GPP TSG SA Meeting #106, 10 – 13 Dec 2024</a:t>
            </a:r>
          </a:p>
        </p:txBody>
      </p:sp>
    </p:spTree>
    <p:extLst>
      <p:ext uri="{BB962C8B-B14F-4D97-AF65-F5344CB8AC3E}">
        <p14:creationId xmlns:p14="http://schemas.microsoft.com/office/powerpoint/2010/main" val="3288105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
        <p:nvSpPr>
          <p:cNvPr id="10" name="Footer Placeholder 9">
            <a:extLst>
              <a:ext uri="{FF2B5EF4-FFF2-40B4-BE49-F238E27FC236}">
                <a16:creationId xmlns:a16="http://schemas.microsoft.com/office/drawing/2014/main" id="{CC2F99CD-E90F-3044-A435-90F26F0BE5FC}"/>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b="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673" r:id="rId6"/>
    <p:sldLayoutId id="2147483711" r:id="rId7"/>
    <p:sldLayoutId id="2147483712" r:id="rId8"/>
    <p:sldLayoutId id="2147483713" r:id="rId9"/>
    <p:sldLayoutId id="2147483714" r:id="rId10"/>
    <p:sldLayoutId id="2147483715" r:id="rId11"/>
    <p:sldLayoutId id="2147483716" r:id="rId12"/>
    <p:sldLayoutId id="2147483718" r:id="rId13"/>
    <p:sldLayoutId id="2147483720" r:id="rId14"/>
    <p:sldLayoutId id="2147483721" r:id="rId15"/>
    <p:sldLayoutId id="2147483723" r:id="rId16"/>
    <p:sldLayoutId id="2147483724" r:id="rId17"/>
    <p:sldLayoutId id="2147483726" r:id="rId18"/>
    <p:sldLayoutId id="2147483727" r:id="rId19"/>
    <p:sldLayoutId id="2147483728" r:id="rId20"/>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894081" y="1828801"/>
            <a:ext cx="10134600" cy="1834342"/>
          </a:xfrm>
        </p:spPr>
        <p:txBody>
          <a:bodyPr/>
          <a:lstStyle/>
          <a:p>
            <a:r>
              <a:rPr lang="en-US" altLang="ko-KR" dirty="0">
                <a:solidFill>
                  <a:srgbClr val="C00000"/>
                </a:solidFill>
              </a:rPr>
              <a:t> </a:t>
            </a:r>
            <a:r>
              <a:rPr lang="en-US" altLang="ko-KR" dirty="0" smtClean="0"/>
              <a:t>Discussion </a:t>
            </a:r>
            <a:r>
              <a:rPr lang="en-US" altLang="ko-KR" dirty="0" smtClean="0"/>
              <a:t>for </a:t>
            </a:r>
            <a:r>
              <a:rPr lang="en-US" altLang="ko-KR" dirty="0"/>
              <a:t>6G study on </a:t>
            </a:r>
            <a:br>
              <a:rPr lang="en-US" altLang="ko-KR" dirty="0"/>
            </a:br>
            <a:r>
              <a:rPr lang="en-US" altLang="ko-KR" dirty="0"/>
              <a:t>Native AI</a:t>
            </a:r>
          </a:p>
        </p:txBody>
      </p:sp>
      <p:sp>
        <p:nvSpPr>
          <p:cNvPr id="5" name="TextBox 4">
            <a:extLst>
              <a:ext uri="{FF2B5EF4-FFF2-40B4-BE49-F238E27FC236}">
                <a16:creationId xmlns:a16="http://schemas.microsoft.com/office/drawing/2014/main" id="{78704CF8-ACE0-6B45-A57C-E59EF5E9A593}"/>
              </a:ext>
            </a:extLst>
          </p:cNvPr>
          <p:cNvSpPr txBox="1"/>
          <p:nvPr/>
        </p:nvSpPr>
        <p:spPr>
          <a:xfrm>
            <a:off x="459970" y="5385957"/>
            <a:ext cx="4267200" cy="923330"/>
          </a:xfrm>
          <a:prstGeom prst="rect">
            <a:avLst/>
          </a:prstGeom>
          <a:noFill/>
        </p:spPr>
        <p:txBody>
          <a:bodyPr wrap="square" rtlCol="0">
            <a:spAutoFit/>
          </a:bodyPr>
          <a:lstStyle/>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solidFill>
                  <a:schemeClr val="tx1"/>
                </a:solidFill>
                <a:latin typeface="SamsungOne 700" panose="020B0803030303020204" pitchFamily="34" charset="0"/>
              </a:rPr>
              <a:t>Agenda item: 	30.7</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Source: 		</a:t>
            </a:r>
            <a:r>
              <a:rPr kumimoji="1" lang="en-US" altLang="ja-JP" sz="1800" dirty="0">
                <a:solidFill>
                  <a:schemeClr val="tx1"/>
                </a:solidFill>
                <a:latin typeface="SamsungOne 700" panose="020B0803030303020204" pitchFamily="34" charset="0"/>
              </a:rPr>
              <a:t>Samsung</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Document for:	Discussion</a:t>
            </a:r>
            <a:endParaRPr kumimoji="1" lang="ja-JP" altLang="en-US" sz="1800" dirty="0">
              <a:solidFill>
                <a:schemeClr val="tx1"/>
              </a:solidFill>
              <a:latin typeface="SamsungOne 700" panose="020B0803030303020204" pitchFamily="34" charset="0"/>
            </a:endParaRPr>
          </a:p>
        </p:txBody>
      </p:sp>
      <p:sp>
        <p:nvSpPr>
          <p:cNvPr id="3" name="TextBox 2">
            <a:extLst>
              <a:ext uri="{FF2B5EF4-FFF2-40B4-BE49-F238E27FC236}">
                <a16:creationId xmlns:a16="http://schemas.microsoft.com/office/drawing/2014/main" id="{E1778F02-C43A-4D84-8A10-CAC394101E6C}"/>
              </a:ext>
            </a:extLst>
          </p:cNvPr>
          <p:cNvSpPr txBox="1"/>
          <p:nvPr/>
        </p:nvSpPr>
        <p:spPr>
          <a:xfrm>
            <a:off x="177296" y="240790"/>
            <a:ext cx="4452690" cy="523220"/>
          </a:xfrm>
          <a:prstGeom prst="rect">
            <a:avLst/>
          </a:prstGeom>
          <a:noFill/>
        </p:spPr>
        <p:txBody>
          <a:bodyPr wrap="square" rtlCol="0">
            <a:spAutoFit/>
          </a:bodyPr>
          <a:lstStyle/>
          <a:p>
            <a:r>
              <a:rPr lang="en-US" altLang="ko-KR" sz="1400" b="1" dirty="0"/>
              <a:t>3GPP SA WG2 Meeting #168</a:t>
            </a:r>
          </a:p>
          <a:p>
            <a:r>
              <a:rPr lang="en-US" altLang="ko-KR" sz="1400" b="1" dirty="0"/>
              <a:t>07 – 11 April, 2025, </a:t>
            </a:r>
            <a:r>
              <a:rPr lang="en-US" altLang="ko-KR" sz="1400" b="1" dirty="0" err="1"/>
              <a:t>Goteburg</a:t>
            </a:r>
            <a:r>
              <a:rPr lang="en-US" altLang="ko-KR" sz="1400" b="1" dirty="0"/>
              <a:t>, Sweden</a:t>
            </a:r>
            <a:endParaRPr lang="ko-KR" altLang="en-US" sz="1400" b="1" dirty="0"/>
          </a:p>
        </p:txBody>
      </p:sp>
      <p:sp>
        <p:nvSpPr>
          <p:cNvPr id="7" name="TextBox 6">
            <a:extLst>
              <a:ext uri="{FF2B5EF4-FFF2-40B4-BE49-F238E27FC236}">
                <a16:creationId xmlns:a16="http://schemas.microsoft.com/office/drawing/2014/main" id="{89328EC1-00C4-4AB9-8053-AE3C57ACA365}"/>
              </a:ext>
            </a:extLst>
          </p:cNvPr>
          <p:cNvSpPr txBox="1"/>
          <p:nvPr/>
        </p:nvSpPr>
        <p:spPr>
          <a:xfrm>
            <a:off x="10751127" y="215390"/>
            <a:ext cx="1313873" cy="260392"/>
          </a:xfrm>
          <a:prstGeom prst="rect">
            <a:avLst/>
          </a:prstGeom>
          <a:noFill/>
        </p:spPr>
        <p:txBody>
          <a:bodyPr wrap="square" rtlCol="0">
            <a:spAutoFit/>
          </a:bodyPr>
          <a:lstStyle/>
          <a:p>
            <a:r>
              <a:rPr lang="en-GB" b="1"/>
              <a:t>S2-2503716</a:t>
            </a:r>
            <a:endParaRPr lang="ko-KR" altLang="en-US" sz="1400" b="1" dirty="0"/>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sz="quarter" idx="37"/>
          </p:nvPr>
        </p:nvSpPr>
        <p:spPr>
          <a:xfrm>
            <a:off x="6164262" y="2449004"/>
            <a:ext cx="5530658" cy="1110551"/>
          </a:xfrm>
        </p:spPr>
        <p:txBody>
          <a:bodyPr/>
          <a:lstStyle/>
          <a:p>
            <a:pPr marL="285750" indent="-285750">
              <a:spcBef>
                <a:spcPts val="600"/>
              </a:spcBef>
              <a:buFont typeface="Wingdings" panose="05000000000000000000" pitchFamily="2" charset="2"/>
              <a:buChar char="§"/>
            </a:pPr>
            <a:r>
              <a:rPr lang="en-US" altLang="ja-JP" dirty="0"/>
              <a:t>Each NF and RAN with native support of AI functionality</a:t>
            </a:r>
          </a:p>
          <a:p>
            <a:pPr marL="285750" indent="-285750">
              <a:spcBef>
                <a:spcPts val="600"/>
              </a:spcBef>
              <a:buFont typeface="Wingdings" panose="05000000000000000000" pitchFamily="2" charset="2"/>
              <a:buChar char="§"/>
            </a:pPr>
            <a:r>
              <a:rPr lang="en-US" altLang="ja-JP" dirty="0"/>
              <a:t>Federation or collaboration/interworking of AI functions at different NFs (e.g., MM, SM, Policy, etc.)</a:t>
            </a:r>
          </a:p>
          <a:p>
            <a:pPr marL="285750" indent="-285750">
              <a:spcBef>
                <a:spcPts val="600"/>
              </a:spcBef>
              <a:buFont typeface="Wingdings" panose="05000000000000000000" pitchFamily="2" charset="2"/>
              <a:buChar char="§"/>
            </a:pPr>
            <a:r>
              <a:rPr lang="en-US" altLang="ja-JP" dirty="0"/>
              <a:t>Cross-domain optimization across RAN, CN and OAM</a:t>
            </a:r>
          </a:p>
        </p:txBody>
      </p:sp>
      <p:sp>
        <p:nvSpPr>
          <p:cNvPr id="2" name="텍스트 개체 틀 1">
            <a:extLst>
              <a:ext uri="{FF2B5EF4-FFF2-40B4-BE49-F238E27FC236}">
                <a16:creationId xmlns:a16="http://schemas.microsoft.com/office/drawing/2014/main" id="{F60E0435-68F2-4BB2-B4C2-05D1B7324B9C}"/>
              </a:ext>
            </a:extLst>
          </p:cNvPr>
          <p:cNvSpPr>
            <a:spLocks noGrp="1"/>
          </p:cNvSpPr>
          <p:nvPr>
            <p:ph type="body" sz="quarter" idx="38"/>
          </p:nvPr>
        </p:nvSpPr>
        <p:spPr/>
        <p:txBody>
          <a:bodyPr/>
          <a:lstStyle/>
          <a:p>
            <a:r>
              <a:rPr lang="en-US" altLang="ko-KR" dirty="0"/>
              <a:t>Areas to be Studied</a:t>
            </a:r>
            <a:endParaRPr lang="ko-KR" altLang="en-US" dirty="0"/>
          </a:p>
        </p:txBody>
      </p:sp>
      <p:sp>
        <p:nvSpPr>
          <p:cNvPr id="4" name="텍스트 개체 틀 3">
            <a:extLst>
              <a:ext uri="{FF2B5EF4-FFF2-40B4-BE49-F238E27FC236}">
                <a16:creationId xmlns:a16="http://schemas.microsoft.com/office/drawing/2014/main" id="{A8CD6710-89DF-471E-A9F0-AB0D31680B6E}"/>
              </a:ext>
            </a:extLst>
          </p:cNvPr>
          <p:cNvSpPr>
            <a:spLocks noGrp="1"/>
          </p:cNvSpPr>
          <p:nvPr>
            <p:ph type="body" idx="39"/>
          </p:nvPr>
        </p:nvSpPr>
        <p:spPr/>
        <p:txBody>
          <a:bodyPr/>
          <a:lstStyle/>
          <a:p>
            <a:r>
              <a:rPr lang="en-US" altLang="ko-KR" dirty="0"/>
              <a:t>Native AI for 6G</a:t>
            </a:r>
            <a:endParaRPr lang="ko-KR" altLang="en-US" dirty="0"/>
          </a:p>
        </p:txBody>
      </p:sp>
      <p:sp>
        <p:nvSpPr>
          <p:cNvPr id="5" name="텍스트 개체 틀 4">
            <a:extLst>
              <a:ext uri="{FF2B5EF4-FFF2-40B4-BE49-F238E27FC236}">
                <a16:creationId xmlns:a16="http://schemas.microsoft.com/office/drawing/2014/main" id="{4646DF34-DA2E-4755-9419-82FA3056B10B}"/>
              </a:ext>
            </a:extLst>
          </p:cNvPr>
          <p:cNvSpPr>
            <a:spLocks noGrp="1"/>
          </p:cNvSpPr>
          <p:nvPr>
            <p:ph type="body" sz="quarter" idx="40"/>
          </p:nvPr>
        </p:nvSpPr>
        <p:spPr>
          <a:xfrm>
            <a:off x="202947" y="2438180"/>
            <a:ext cx="5518987" cy="1121376"/>
          </a:xfrm>
        </p:spPr>
        <p:txBody>
          <a:bodyPr/>
          <a:lstStyle/>
          <a:p>
            <a:pPr marL="285750" indent="-285750">
              <a:spcBef>
                <a:spcPts val="600"/>
              </a:spcBef>
              <a:buFont typeface="Wingdings" panose="05000000000000000000" pitchFamily="2" charset="2"/>
              <a:buChar char="§"/>
            </a:pPr>
            <a:r>
              <a:rPr lang="en-US" altLang="ko-KR" dirty="0"/>
              <a:t>Native support of AI functionality can contribute to achieve cost-efficient network management and optimize overall performance</a:t>
            </a:r>
          </a:p>
          <a:p>
            <a:pPr marL="285750" indent="-285750">
              <a:spcBef>
                <a:spcPts val="600"/>
              </a:spcBef>
              <a:buFont typeface="Wingdings" panose="05000000000000000000" pitchFamily="2" charset="2"/>
              <a:buChar char="§"/>
            </a:pPr>
            <a:r>
              <a:rPr lang="en-US" altLang="ko-KR" dirty="0" smtClean="0"/>
              <a:t>Single </a:t>
            </a:r>
            <a:r>
              <a:rPr lang="en-US" altLang="ko-KR" dirty="0"/>
              <a:t>AI-based local optimization cannot not guarantee the performance improvement of the overall system </a:t>
            </a:r>
            <a:r>
              <a:rPr lang="en-US" altLang="ko-KR" dirty="0" smtClean="0"/>
              <a:t>`</a:t>
            </a:r>
            <a:endParaRPr lang="en-US" altLang="ko-KR" dirty="0"/>
          </a:p>
        </p:txBody>
      </p:sp>
      <p:sp>
        <p:nvSpPr>
          <p:cNvPr id="8" name="텍스트 개체 틀 7">
            <a:extLst>
              <a:ext uri="{FF2B5EF4-FFF2-40B4-BE49-F238E27FC236}">
                <a16:creationId xmlns:a16="http://schemas.microsoft.com/office/drawing/2014/main" id="{786D18D6-30E0-4A0C-9A3D-FEA227195C4F}"/>
              </a:ext>
            </a:extLst>
          </p:cNvPr>
          <p:cNvSpPr>
            <a:spLocks noGrp="1"/>
          </p:cNvSpPr>
          <p:nvPr>
            <p:ph type="body" sz="quarter" idx="41"/>
          </p:nvPr>
        </p:nvSpPr>
        <p:spPr/>
        <p:txBody>
          <a:bodyPr/>
          <a:lstStyle/>
          <a:p>
            <a:r>
              <a:rPr lang="en-US" altLang="ko-KR" dirty="0"/>
              <a:t>Motivation</a:t>
            </a:r>
            <a:endParaRPr lang="ko-KR" altLang="en-US" dirty="0"/>
          </a:p>
        </p:txBody>
      </p:sp>
      <p:sp>
        <p:nvSpPr>
          <p:cNvPr id="11" name="Text Placeholder 5">
            <a:extLst>
              <a:ext uri="{FF2B5EF4-FFF2-40B4-BE49-F238E27FC236}">
                <a16:creationId xmlns:a16="http://schemas.microsoft.com/office/drawing/2014/main" id="{7C798003-22B8-4889-AD5F-C5F9A475A0F8}"/>
              </a:ext>
            </a:extLst>
          </p:cNvPr>
          <p:cNvSpPr txBox="1">
            <a:spLocks/>
          </p:cNvSpPr>
          <p:nvPr/>
        </p:nvSpPr>
        <p:spPr>
          <a:xfrm>
            <a:off x="349250" y="960561"/>
            <a:ext cx="10758036" cy="81025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92718" indent="-285750" defTabSz="914400">
              <a:spcBef>
                <a:spcPts val="300"/>
              </a:spcBef>
              <a:spcAft>
                <a:spcPts val="300"/>
              </a:spcAft>
              <a:buFont typeface="Wingdings" panose="05000000000000000000" pitchFamily="2" charset="2"/>
              <a:buChar char="§"/>
              <a:tabLst>
                <a:tab pos="1090613" algn="l"/>
              </a:tabLst>
            </a:pPr>
            <a:endParaRPr lang="en-US" altLang="ja-JP" kern="0" dirty="0">
              <a:latin typeface="+mn-lt"/>
              <a:ea typeface="SamsungOne 400" panose="020B0503030303020204" pitchFamily="34" charset="0"/>
              <a:cs typeface="Arial" panose="020B0604020202020204" pitchFamily="34" charset="0"/>
            </a:endParaRPr>
          </a:p>
        </p:txBody>
      </p:sp>
      <p:sp>
        <p:nvSpPr>
          <p:cNvPr id="16" name="텍스트 개체 틀 4">
            <a:extLst>
              <a:ext uri="{FF2B5EF4-FFF2-40B4-BE49-F238E27FC236}">
                <a16:creationId xmlns:a16="http://schemas.microsoft.com/office/drawing/2014/main" id="{C5DB6243-F80F-4EC4-B59F-75B832770672}"/>
              </a:ext>
            </a:extLst>
          </p:cNvPr>
          <p:cNvSpPr txBox="1">
            <a:spLocks/>
          </p:cNvSpPr>
          <p:nvPr/>
        </p:nvSpPr>
        <p:spPr>
          <a:xfrm>
            <a:off x="355386" y="864585"/>
            <a:ext cx="11085499" cy="905169"/>
          </a:xfrm>
          <a:prstGeom prst="rect">
            <a:avLst/>
          </a:prstGeom>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defTabSz="914400">
              <a:buFont typeface="Wingdings" panose="05000000000000000000" pitchFamily="2" charset="2"/>
              <a:buChar char="§"/>
            </a:pPr>
            <a:r>
              <a:rPr lang="en-US" altLang="ko-KR" sz="2000" kern="0" dirty="0"/>
              <a:t>Native support of AI functionalities across 6G network to improve the overall performance of 6G system and user experience by federation or collaboration of AI functions at heterogeneous NFs, RAN and OAM</a:t>
            </a:r>
          </a:p>
        </p:txBody>
      </p:sp>
      <p:sp>
        <p:nvSpPr>
          <p:cNvPr id="54" name="TextBox 53">
            <a:extLst>
              <a:ext uri="{FF2B5EF4-FFF2-40B4-BE49-F238E27FC236}">
                <a16:creationId xmlns:a16="http://schemas.microsoft.com/office/drawing/2014/main" id="{F15659E6-1BC5-463C-B7C1-472D7AEB90EA}"/>
              </a:ext>
            </a:extLst>
          </p:cNvPr>
          <p:cNvSpPr txBox="1"/>
          <p:nvPr/>
        </p:nvSpPr>
        <p:spPr>
          <a:xfrm>
            <a:off x="1877146" y="6321175"/>
            <a:ext cx="2279694" cy="331321"/>
          </a:xfrm>
          <a:prstGeom prst="rect">
            <a:avLst/>
          </a:prstGeom>
          <a:noFill/>
          <a:ln w="12700" cap="flat" cmpd="sng" algn="ctr">
            <a:noFill/>
            <a:prstDash val="solid"/>
          </a:ln>
          <a:effectLst/>
        </p:spPr>
        <p:txBody>
          <a:bodyPr rtlCol="0" anchor="ctr"/>
          <a:lstStyle>
            <a:defPPr>
              <a:defRPr lang="en-US"/>
            </a:defPPr>
            <a:lvl1pPr marR="0" lvl="0" indent="0" algn="ctr" defTabSz="1219170" fontAlgn="auto">
              <a:lnSpc>
                <a:spcPct val="100000"/>
              </a:lnSpc>
              <a:spcBef>
                <a:spcPts val="0"/>
              </a:spcBef>
              <a:spcAft>
                <a:spcPts val="0"/>
              </a:spcAft>
              <a:buClrTx/>
              <a:buSzTx/>
              <a:buFontTx/>
              <a:buNone/>
              <a:tabLst/>
              <a:defRPr kumimoji="0" sz="1400" i="0" u="none" strike="noStrike" kern="0" cap="none" spc="-10" normalizeH="0" baseline="0">
                <a:ln>
                  <a:noFill/>
                </a:ln>
                <a:solidFill>
                  <a:prstClr val="black"/>
                </a:solidFill>
                <a:effectLst/>
                <a:uLnTx/>
                <a:uFillTx/>
                <a:latin typeface="Samsung Sharp Sans Medium" pitchFamily="50" charset="0"/>
                <a:ea typeface="Samsung Sharp Sans Medium" pitchFamily="50" charset="0"/>
                <a:cs typeface="Samsung Sharp Sans Medium" pitchFamily="50" charset="0"/>
              </a:defRPr>
            </a:lvl1pPr>
          </a:lstStyle>
          <a:p>
            <a:r>
              <a:rPr lang="en-US" altLang="ko-KR" dirty="0"/>
              <a:t>AI/ML support in 5G</a:t>
            </a:r>
            <a:endParaRPr lang="ko-KR" altLang="en-US" dirty="0"/>
          </a:p>
        </p:txBody>
      </p:sp>
      <p:sp>
        <p:nvSpPr>
          <p:cNvPr id="56" name="TextBox 55">
            <a:extLst>
              <a:ext uri="{FF2B5EF4-FFF2-40B4-BE49-F238E27FC236}">
                <a16:creationId xmlns:a16="http://schemas.microsoft.com/office/drawing/2014/main" id="{E5CBF875-D1DD-4C6B-9C33-E277050AE099}"/>
              </a:ext>
            </a:extLst>
          </p:cNvPr>
          <p:cNvSpPr txBox="1"/>
          <p:nvPr/>
        </p:nvSpPr>
        <p:spPr>
          <a:xfrm>
            <a:off x="7066594" y="6323442"/>
            <a:ext cx="3155597" cy="331321"/>
          </a:xfrm>
          <a:prstGeom prst="rect">
            <a:avLst/>
          </a:prstGeom>
          <a:noFill/>
          <a:ln w="12700" cap="flat" cmpd="sng" algn="ctr">
            <a:noFill/>
            <a:prstDash val="solid"/>
          </a:ln>
          <a:effectLst/>
        </p:spPr>
        <p:txBody>
          <a:bodyPr rtlCol="0" anchor="ctr"/>
          <a:lstStyle>
            <a:defPPr>
              <a:defRPr lang="en-US"/>
            </a:defPPr>
            <a:lvl1pPr marR="0" lvl="0" indent="0" algn="ctr" defTabSz="1219170" fontAlgn="auto">
              <a:lnSpc>
                <a:spcPct val="100000"/>
              </a:lnSpc>
              <a:spcBef>
                <a:spcPts val="0"/>
              </a:spcBef>
              <a:spcAft>
                <a:spcPts val="0"/>
              </a:spcAft>
              <a:buClrTx/>
              <a:buSzTx/>
              <a:buFontTx/>
              <a:buNone/>
              <a:tabLst/>
              <a:defRPr kumimoji="0" sz="1400" i="0" u="none" strike="noStrike" kern="0" cap="none" spc="-10" normalizeH="0" baseline="0">
                <a:ln>
                  <a:noFill/>
                </a:ln>
                <a:solidFill>
                  <a:prstClr val="black"/>
                </a:solidFill>
                <a:effectLst/>
                <a:uLnTx/>
                <a:uFillTx/>
                <a:latin typeface="Samsung Sharp Sans Medium" pitchFamily="50" charset="0"/>
                <a:ea typeface="Samsung Sharp Sans Medium" pitchFamily="50" charset="0"/>
                <a:cs typeface="Samsung Sharp Sans Medium" pitchFamily="50" charset="0"/>
              </a:defRPr>
            </a:lvl1pPr>
          </a:lstStyle>
          <a:p>
            <a:r>
              <a:rPr lang="en-US" altLang="ko-KR" dirty="0"/>
              <a:t>Native </a:t>
            </a:r>
            <a:r>
              <a:rPr lang="en-US" altLang="ko-KR" dirty="0" smtClean="0"/>
              <a:t>AI </a:t>
            </a:r>
            <a:r>
              <a:rPr lang="en-US" altLang="ko-KR" dirty="0"/>
              <a:t>support in 6G</a:t>
            </a:r>
            <a:endParaRPr lang="ko-KR" altLang="en-US" dirty="0"/>
          </a:p>
        </p:txBody>
      </p:sp>
      <p:sp>
        <p:nvSpPr>
          <p:cNvPr id="57" name="직사각형 56">
            <a:extLst>
              <a:ext uri="{FF2B5EF4-FFF2-40B4-BE49-F238E27FC236}">
                <a16:creationId xmlns:a16="http://schemas.microsoft.com/office/drawing/2014/main" id="{889685F5-D505-42EF-BB3F-35B571A51010}"/>
              </a:ext>
            </a:extLst>
          </p:cNvPr>
          <p:cNvSpPr/>
          <p:nvPr/>
        </p:nvSpPr>
        <p:spPr>
          <a:xfrm>
            <a:off x="471055" y="3823855"/>
            <a:ext cx="5176146" cy="247206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p>
        </p:txBody>
      </p:sp>
      <p:sp>
        <p:nvSpPr>
          <p:cNvPr id="59" name="직사각형 58">
            <a:extLst>
              <a:ext uri="{FF2B5EF4-FFF2-40B4-BE49-F238E27FC236}">
                <a16:creationId xmlns:a16="http://schemas.microsoft.com/office/drawing/2014/main" id="{699C72C5-1679-4D70-AFC3-C443F4A7DC36}"/>
              </a:ext>
            </a:extLst>
          </p:cNvPr>
          <p:cNvSpPr/>
          <p:nvPr/>
        </p:nvSpPr>
        <p:spPr>
          <a:xfrm>
            <a:off x="6142934" y="3823855"/>
            <a:ext cx="5297951" cy="245124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p>
        </p:txBody>
      </p:sp>
      <p:sp>
        <p:nvSpPr>
          <p:cNvPr id="61" name="Cloud 204">
            <a:extLst>
              <a:ext uri="{FF2B5EF4-FFF2-40B4-BE49-F238E27FC236}">
                <a16:creationId xmlns:a16="http://schemas.microsoft.com/office/drawing/2014/main" id="{89AC9C51-3B3E-48D0-AADB-601C3C3C2BB7}"/>
              </a:ext>
            </a:extLst>
          </p:cNvPr>
          <p:cNvSpPr/>
          <p:nvPr/>
        </p:nvSpPr>
        <p:spPr>
          <a:xfrm>
            <a:off x="1232785" y="4395073"/>
            <a:ext cx="4033619" cy="1297319"/>
          </a:xfrm>
          <a:prstGeom prst="cloud">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62" name="Rectangle 205">
            <a:extLst>
              <a:ext uri="{FF2B5EF4-FFF2-40B4-BE49-F238E27FC236}">
                <a16:creationId xmlns:a16="http://schemas.microsoft.com/office/drawing/2014/main" id="{3D3052D9-976A-4061-9B91-0E948585A1AE}"/>
              </a:ext>
            </a:extLst>
          </p:cNvPr>
          <p:cNvSpPr/>
          <p:nvPr/>
        </p:nvSpPr>
        <p:spPr>
          <a:xfrm>
            <a:off x="2643082" y="5143298"/>
            <a:ext cx="410118" cy="191952"/>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a:solidFill>
                  <a:schemeClr val="tx1"/>
                </a:solidFill>
              </a:rPr>
              <a:t>AMF</a:t>
            </a:r>
            <a:endParaRPr kumimoji="1" lang="en-US" sz="1200">
              <a:solidFill>
                <a:schemeClr val="tx1"/>
              </a:solidFill>
            </a:endParaRPr>
          </a:p>
        </p:txBody>
      </p:sp>
      <p:sp>
        <p:nvSpPr>
          <p:cNvPr id="63" name="Rectangle 206">
            <a:extLst>
              <a:ext uri="{FF2B5EF4-FFF2-40B4-BE49-F238E27FC236}">
                <a16:creationId xmlns:a16="http://schemas.microsoft.com/office/drawing/2014/main" id="{7FE1ED63-954A-416B-A202-44D363B7A908}"/>
              </a:ext>
            </a:extLst>
          </p:cNvPr>
          <p:cNvSpPr/>
          <p:nvPr/>
        </p:nvSpPr>
        <p:spPr>
          <a:xfrm>
            <a:off x="1952045" y="5143298"/>
            <a:ext cx="410118" cy="19195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SMF</a:t>
            </a:r>
            <a:endParaRPr kumimoji="1" lang="en-US" sz="1200" dirty="0">
              <a:solidFill>
                <a:schemeClr val="tx1"/>
              </a:solidFill>
            </a:endParaRPr>
          </a:p>
        </p:txBody>
      </p:sp>
      <p:cxnSp>
        <p:nvCxnSpPr>
          <p:cNvPr id="64" name="Straight Connector 207">
            <a:extLst>
              <a:ext uri="{FF2B5EF4-FFF2-40B4-BE49-F238E27FC236}">
                <a16:creationId xmlns:a16="http://schemas.microsoft.com/office/drawing/2014/main" id="{E094CABC-D53E-4458-B07A-E72A29CD7D3D}"/>
              </a:ext>
            </a:extLst>
          </p:cNvPr>
          <p:cNvCxnSpPr>
            <a:cxnSpLocks/>
          </p:cNvCxnSpPr>
          <p:nvPr/>
        </p:nvCxnSpPr>
        <p:spPr>
          <a:xfrm>
            <a:off x="1559690" y="5076175"/>
            <a:ext cx="251379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208">
            <a:extLst>
              <a:ext uri="{FF2B5EF4-FFF2-40B4-BE49-F238E27FC236}">
                <a16:creationId xmlns:a16="http://schemas.microsoft.com/office/drawing/2014/main" id="{9CA3D89B-E988-4C41-A84F-B504AA9E2083}"/>
              </a:ext>
            </a:extLst>
          </p:cNvPr>
          <p:cNvSpPr/>
          <p:nvPr/>
        </p:nvSpPr>
        <p:spPr>
          <a:xfrm>
            <a:off x="2757382" y="4799475"/>
            <a:ext cx="410118" cy="191952"/>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a:solidFill>
                  <a:schemeClr val="tx1"/>
                </a:solidFill>
              </a:rPr>
              <a:t>PCF</a:t>
            </a:r>
            <a:endParaRPr kumimoji="1" lang="en-US" sz="1200" dirty="0">
              <a:solidFill>
                <a:schemeClr val="tx1"/>
              </a:solidFill>
            </a:endParaRPr>
          </a:p>
        </p:txBody>
      </p:sp>
      <p:sp>
        <p:nvSpPr>
          <p:cNvPr id="67" name="Rectangle 209">
            <a:extLst>
              <a:ext uri="{FF2B5EF4-FFF2-40B4-BE49-F238E27FC236}">
                <a16:creationId xmlns:a16="http://schemas.microsoft.com/office/drawing/2014/main" id="{9F769B2A-34CE-4AA5-A77D-341D12CCD4B6}"/>
              </a:ext>
            </a:extLst>
          </p:cNvPr>
          <p:cNvSpPr/>
          <p:nvPr/>
        </p:nvSpPr>
        <p:spPr>
          <a:xfrm>
            <a:off x="2104319" y="4799475"/>
            <a:ext cx="410118" cy="19195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UDM</a:t>
            </a:r>
            <a:endParaRPr kumimoji="1" lang="en-US" sz="1200" dirty="0">
              <a:solidFill>
                <a:schemeClr val="tx1"/>
              </a:solidFill>
            </a:endParaRPr>
          </a:p>
        </p:txBody>
      </p:sp>
      <p:cxnSp>
        <p:nvCxnSpPr>
          <p:cNvPr id="68" name="Straight Connector 210">
            <a:extLst>
              <a:ext uri="{FF2B5EF4-FFF2-40B4-BE49-F238E27FC236}">
                <a16:creationId xmlns:a16="http://schemas.microsoft.com/office/drawing/2014/main" id="{BDA54FD0-C0A6-45F8-B5D7-DF7196C77400}"/>
              </a:ext>
            </a:extLst>
          </p:cNvPr>
          <p:cNvCxnSpPr>
            <a:stCxn id="67" idx="2"/>
          </p:cNvCxnSpPr>
          <p:nvPr/>
        </p:nvCxnSpPr>
        <p:spPr>
          <a:xfrm>
            <a:off x="2309378" y="4991427"/>
            <a:ext cx="0" cy="84748"/>
          </a:xfrm>
          <a:prstGeom prst="line">
            <a:avLst/>
          </a:prstGeom>
          <a:ln/>
        </p:spPr>
        <p:style>
          <a:lnRef idx="1">
            <a:schemeClr val="dk1"/>
          </a:lnRef>
          <a:fillRef idx="0">
            <a:schemeClr val="dk1"/>
          </a:fillRef>
          <a:effectRef idx="0">
            <a:schemeClr val="dk1"/>
          </a:effectRef>
          <a:fontRef idx="minor">
            <a:schemeClr val="tx1"/>
          </a:fontRef>
        </p:style>
      </p:cxnSp>
      <p:cxnSp>
        <p:nvCxnSpPr>
          <p:cNvPr id="69" name="Straight Connector 211">
            <a:extLst>
              <a:ext uri="{FF2B5EF4-FFF2-40B4-BE49-F238E27FC236}">
                <a16:creationId xmlns:a16="http://schemas.microsoft.com/office/drawing/2014/main" id="{6430113B-D628-41B4-8341-0905D562FEB8}"/>
              </a:ext>
            </a:extLst>
          </p:cNvPr>
          <p:cNvCxnSpPr>
            <a:stCxn id="66" idx="2"/>
          </p:cNvCxnSpPr>
          <p:nvPr/>
        </p:nvCxnSpPr>
        <p:spPr>
          <a:xfrm>
            <a:off x="2962441" y="4991427"/>
            <a:ext cx="0" cy="84748"/>
          </a:xfrm>
          <a:prstGeom prst="line">
            <a:avLst/>
          </a:prstGeom>
          <a:ln/>
        </p:spPr>
        <p:style>
          <a:lnRef idx="1">
            <a:schemeClr val="dk1"/>
          </a:lnRef>
          <a:fillRef idx="0">
            <a:schemeClr val="dk1"/>
          </a:fillRef>
          <a:effectRef idx="0">
            <a:schemeClr val="dk1"/>
          </a:effectRef>
          <a:fontRef idx="minor">
            <a:schemeClr val="tx1"/>
          </a:fontRef>
        </p:style>
      </p:cxnSp>
      <p:cxnSp>
        <p:nvCxnSpPr>
          <p:cNvPr id="70" name="Straight Connector 212">
            <a:extLst>
              <a:ext uri="{FF2B5EF4-FFF2-40B4-BE49-F238E27FC236}">
                <a16:creationId xmlns:a16="http://schemas.microsoft.com/office/drawing/2014/main" id="{B51A25E0-C6E9-4A6F-A573-E306E5BEC930}"/>
              </a:ext>
            </a:extLst>
          </p:cNvPr>
          <p:cNvCxnSpPr>
            <a:stCxn id="62" idx="0"/>
          </p:cNvCxnSpPr>
          <p:nvPr/>
        </p:nvCxnSpPr>
        <p:spPr>
          <a:xfrm flipV="1">
            <a:off x="2848141" y="5076175"/>
            <a:ext cx="0" cy="67123"/>
          </a:xfrm>
          <a:prstGeom prst="line">
            <a:avLst/>
          </a:prstGeom>
          <a:ln/>
        </p:spPr>
        <p:style>
          <a:lnRef idx="1">
            <a:schemeClr val="dk1"/>
          </a:lnRef>
          <a:fillRef idx="0">
            <a:schemeClr val="dk1"/>
          </a:fillRef>
          <a:effectRef idx="0">
            <a:schemeClr val="dk1"/>
          </a:effectRef>
          <a:fontRef idx="minor">
            <a:schemeClr val="tx1"/>
          </a:fontRef>
        </p:style>
      </p:cxnSp>
      <p:cxnSp>
        <p:nvCxnSpPr>
          <p:cNvPr id="72" name="Straight Connector 213">
            <a:extLst>
              <a:ext uri="{FF2B5EF4-FFF2-40B4-BE49-F238E27FC236}">
                <a16:creationId xmlns:a16="http://schemas.microsoft.com/office/drawing/2014/main" id="{CD6117FA-E4C7-4827-9E06-82A49C165B74}"/>
              </a:ext>
            </a:extLst>
          </p:cNvPr>
          <p:cNvCxnSpPr>
            <a:stCxn id="63" idx="0"/>
          </p:cNvCxnSpPr>
          <p:nvPr/>
        </p:nvCxnSpPr>
        <p:spPr>
          <a:xfrm flipV="1">
            <a:off x="2157104" y="5076175"/>
            <a:ext cx="0" cy="67123"/>
          </a:xfrm>
          <a:prstGeom prst="line">
            <a:avLst/>
          </a:prstGeom>
          <a:ln/>
        </p:spPr>
        <p:style>
          <a:lnRef idx="1">
            <a:schemeClr val="dk1"/>
          </a:lnRef>
          <a:fillRef idx="0">
            <a:schemeClr val="dk1"/>
          </a:fillRef>
          <a:effectRef idx="0">
            <a:schemeClr val="dk1"/>
          </a:effectRef>
          <a:fontRef idx="minor">
            <a:schemeClr val="tx1"/>
          </a:fontRef>
        </p:style>
      </p:cxnSp>
      <p:sp>
        <p:nvSpPr>
          <p:cNvPr id="73" name="Rectangle 219">
            <a:extLst>
              <a:ext uri="{FF2B5EF4-FFF2-40B4-BE49-F238E27FC236}">
                <a16:creationId xmlns:a16="http://schemas.microsoft.com/office/drawing/2014/main" id="{43128E40-ABD5-4BF2-8F92-19FF63989E7C}"/>
              </a:ext>
            </a:extLst>
          </p:cNvPr>
          <p:cNvSpPr/>
          <p:nvPr/>
        </p:nvSpPr>
        <p:spPr>
          <a:xfrm>
            <a:off x="3297332" y="4799475"/>
            <a:ext cx="635838" cy="18350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NWDAF</a:t>
            </a:r>
            <a:endParaRPr kumimoji="1" lang="en-US" sz="1200" dirty="0">
              <a:solidFill>
                <a:schemeClr val="tx1"/>
              </a:solidFill>
            </a:endParaRPr>
          </a:p>
        </p:txBody>
      </p:sp>
      <p:cxnSp>
        <p:nvCxnSpPr>
          <p:cNvPr id="74" name="Straight Connector 20">
            <a:extLst>
              <a:ext uri="{FF2B5EF4-FFF2-40B4-BE49-F238E27FC236}">
                <a16:creationId xmlns:a16="http://schemas.microsoft.com/office/drawing/2014/main" id="{DBBD105E-689A-4FC7-8F03-124294A1EDF2}"/>
              </a:ext>
            </a:extLst>
          </p:cNvPr>
          <p:cNvCxnSpPr>
            <a:cxnSpLocks/>
            <a:stCxn id="73" idx="2"/>
          </p:cNvCxnSpPr>
          <p:nvPr/>
        </p:nvCxnSpPr>
        <p:spPr>
          <a:xfrm flipH="1">
            <a:off x="3501983" y="4982976"/>
            <a:ext cx="113268" cy="9319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Freeform: Shape 24">
            <a:extLst>
              <a:ext uri="{FF2B5EF4-FFF2-40B4-BE49-F238E27FC236}">
                <a16:creationId xmlns:a16="http://schemas.microsoft.com/office/drawing/2014/main" id="{0D3C32E0-E211-4B3C-9CC1-77D5C2B4C32E}"/>
              </a:ext>
            </a:extLst>
          </p:cNvPr>
          <p:cNvSpPr/>
          <p:nvPr/>
        </p:nvSpPr>
        <p:spPr>
          <a:xfrm>
            <a:off x="2879224" y="4997984"/>
            <a:ext cx="549525" cy="145314"/>
          </a:xfrm>
          <a:custGeom>
            <a:avLst/>
            <a:gdLst>
              <a:gd name="connsiteX0" fmla="*/ 554950 w 586491"/>
              <a:gd name="connsiteY0" fmla="*/ 0 h 154782"/>
              <a:gd name="connsiteX1" fmla="*/ 533518 w 586491"/>
              <a:gd name="connsiteY1" fmla="*/ 59532 h 154782"/>
              <a:gd name="connsiteX2" fmla="*/ 62031 w 586491"/>
              <a:gd name="connsiteY2" fmla="*/ 57150 h 154782"/>
              <a:gd name="connsiteX3" fmla="*/ 19168 w 586491"/>
              <a:gd name="connsiteY3" fmla="*/ 154782 h 154782"/>
            </a:gdLst>
            <a:ahLst/>
            <a:cxnLst>
              <a:cxn ang="0">
                <a:pos x="connsiteX0" y="connsiteY0"/>
              </a:cxn>
              <a:cxn ang="0">
                <a:pos x="connsiteX1" y="connsiteY1"/>
              </a:cxn>
              <a:cxn ang="0">
                <a:pos x="connsiteX2" y="connsiteY2"/>
              </a:cxn>
              <a:cxn ang="0">
                <a:pos x="connsiteX3" y="connsiteY3"/>
              </a:cxn>
            </a:cxnLst>
            <a:rect l="l" t="t" r="r" b="b"/>
            <a:pathLst>
              <a:path w="586491" h="154782">
                <a:moveTo>
                  <a:pt x="554950" y="0"/>
                </a:moveTo>
                <a:cubicBezTo>
                  <a:pt x="585310" y="25003"/>
                  <a:pt x="615671" y="50007"/>
                  <a:pt x="533518" y="59532"/>
                </a:cubicBezTo>
                <a:cubicBezTo>
                  <a:pt x="451365" y="69057"/>
                  <a:pt x="147756" y="41275"/>
                  <a:pt x="62031" y="57150"/>
                </a:cubicBezTo>
                <a:cubicBezTo>
                  <a:pt x="-23694" y="73025"/>
                  <a:pt x="-2263" y="113903"/>
                  <a:pt x="19168" y="154782"/>
                </a:cubicBezTo>
              </a:path>
            </a:pathLst>
          </a:custGeom>
          <a:ln>
            <a:solidFill>
              <a:schemeClr val="tx1"/>
            </a:solidFill>
            <a:headEnd type="none" w="med" len="med"/>
            <a:tailEnd type="triangle" w="sm" len="sm"/>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76" name="TextBox 75">
            <a:extLst>
              <a:ext uri="{FF2B5EF4-FFF2-40B4-BE49-F238E27FC236}">
                <a16:creationId xmlns:a16="http://schemas.microsoft.com/office/drawing/2014/main" id="{6249407C-2A60-4C65-AD8A-D912A86A814B}"/>
              </a:ext>
            </a:extLst>
          </p:cNvPr>
          <p:cNvSpPr txBox="1"/>
          <p:nvPr/>
        </p:nvSpPr>
        <p:spPr>
          <a:xfrm>
            <a:off x="3016993" y="5023830"/>
            <a:ext cx="1599947" cy="415498"/>
          </a:xfrm>
          <a:prstGeom prst="rect">
            <a:avLst/>
          </a:prstGeom>
          <a:noFill/>
        </p:spPr>
        <p:txBody>
          <a:bodyPr wrap="square" rtlCol="0">
            <a:spAutoFit/>
          </a:bodyPr>
          <a:lstStyle/>
          <a:p>
            <a:r>
              <a:rPr lang="en-US" sz="1050" dirty="0"/>
              <a:t>Analytics #</a:t>
            </a:r>
            <a:r>
              <a:rPr lang="en-US" sz="1050" i="1" dirty="0"/>
              <a:t>A</a:t>
            </a:r>
            <a:r>
              <a:rPr lang="en-US" sz="1050" dirty="0"/>
              <a:t> (statistics/prediction)</a:t>
            </a:r>
          </a:p>
        </p:txBody>
      </p:sp>
      <p:sp>
        <p:nvSpPr>
          <p:cNvPr id="79" name="TextBox 78">
            <a:extLst>
              <a:ext uri="{FF2B5EF4-FFF2-40B4-BE49-F238E27FC236}">
                <a16:creationId xmlns:a16="http://schemas.microsoft.com/office/drawing/2014/main" id="{1D97E06F-FFD4-4C50-9B0B-9C4EFCFE8BFB}"/>
              </a:ext>
            </a:extLst>
          </p:cNvPr>
          <p:cNvSpPr txBox="1"/>
          <p:nvPr/>
        </p:nvSpPr>
        <p:spPr>
          <a:xfrm>
            <a:off x="2588710" y="5483486"/>
            <a:ext cx="1491518" cy="415498"/>
          </a:xfrm>
          <a:prstGeom prst="rect">
            <a:avLst/>
          </a:prstGeom>
          <a:noFill/>
        </p:spPr>
        <p:txBody>
          <a:bodyPr wrap="square" rtlCol="0">
            <a:spAutoFit/>
          </a:bodyPr>
          <a:lstStyle/>
          <a:p>
            <a:r>
              <a:rPr lang="en-US" sz="1050" dirty="0">
                <a:solidFill>
                  <a:srgbClr val="FF0000"/>
                </a:solidFill>
              </a:rPr>
              <a:t>How to use analytics in making a decision ?</a:t>
            </a:r>
          </a:p>
        </p:txBody>
      </p:sp>
      <p:sp>
        <p:nvSpPr>
          <p:cNvPr id="80" name="TextBox 79">
            <a:extLst>
              <a:ext uri="{FF2B5EF4-FFF2-40B4-BE49-F238E27FC236}">
                <a16:creationId xmlns:a16="http://schemas.microsoft.com/office/drawing/2014/main" id="{F46BD23F-278A-440F-97FF-595BE62B46A7}"/>
              </a:ext>
            </a:extLst>
          </p:cNvPr>
          <p:cNvSpPr txBox="1"/>
          <p:nvPr/>
        </p:nvSpPr>
        <p:spPr>
          <a:xfrm rot="20053533">
            <a:off x="2573934" y="5217124"/>
            <a:ext cx="441727" cy="369332"/>
          </a:xfrm>
          <a:prstGeom prst="rect">
            <a:avLst/>
          </a:prstGeom>
          <a:noFill/>
        </p:spPr>
        <p:txBody>
          <a:bodyPr wrap="square" rtlCol="0">
            <a:spAutoFit/>
          </a:bodyPr>
          <a:lstStyle/>
          <a:p>
            <a:r>
              <a:rPr lang="en-US" sz="1800" dirty="0">
                <a:solidFill>
                  <a:srgbClr val="FF0000"/>
                </a:solidFill>
              </a:rPr>
              <a:t>?</a:t>
            </a:r>
          </a:p>
        </p:txBody>
      </p:sp>
      <p:sp>
        <p:nvSpPr>
          <p:cNvPr id="85" name="TextBox 84">
            <a:extLst>
              <a:ext uri="{FF2B5EF4-FFF2-40B4-BE49-F238E27FC236}">
                <a16:creationId xmlns:a16="http://schemas.microsoft.com/office/drawing/2014/main" id="{3021C1F4-4591-4201-AACC-A2E1E5A7A5C6}"/>
              </a:ext>
            </a:extLst>
          </p:cNvPr>
          <p:cNvSpPr txBox="1"/>
          <p:nvPr/>
        </p:nvSpPr>
        <p:spPr>
          <a:xfrm>
            <a:off x="2701809" y="5245673"/>
            <a:ext cx="441727" cy="369332"/>
          </a:xfrm>
          <a:prstGeom prst="rect">
            <a:avLst/>
          </a:prstGeom>
          <a:noFill/>
        </p:spPr>
        <p:txBody>
          <a:bodyPr wrap="square" rtlCol="0">
            <a:spAutoFit/>
          </a:bodyPr>
          <a:lstStyle/>
          <a:p>
            <a:r>
              <a:rPr lang="en-US" sz="1800" dirty="0">
                <a:solidFill>
                  <a:srgbClr val="FF0000"/>
                </a:solidFill>
              </a:rPr>
              <a:t>?</a:t>
            </a:r>
          </a:p>
        </p:txBody>
      </p:sp>
      <p:sp>
        <p:nvSpPr>
          <p:cNvPr id="86" name="TextBox 85">
            <a:extLst>
              <a:ext uri="{FF2B5EF4-FFF2-40B4-BE49-F238E27FC236}">
                <a16:creationId xmlns:a16="http://schemas.microsoft.com/office/drawing/2014/main" id="{025C76C0-986D-421B-B058-05502A84B696}"/>
              </a:ext>
            </a:extLst>
          </p:cNvPr>
          <p:cNvSpPr txBox="1"/>
          <p:nvPr/>
        </p:nvSpPr>
        <p:spPr>
          <a:xfrm rot="866436">
            <a:off x="2827016" y="5270655"/>
            <a:ext cx="441727" cy="369332"/>
          </a:xfrm>
          <a:prstGeom prst="rect">
            <a:avLst/>
          </a:prstGeom>
          <a:noFill/>
        </p:spPr>
        <p:txBody>
          <a:bodyPr wrap="square" rtlCol="0">
            <a:spAutoFit/>
          </a:bodyPr>
          <a:lstStyle/>
          <a:p>
            <a:r>
              <a:rPr lang="en-US" sz="1800" dirty="0">
                <a:solidFill>
                  <a:srgbClr val="FF0000"/>
                </a:solidFill>
              </a:rPr>
              <a:t>?</a:t>
            </a:r>
          </a:p>
        </p:txBody>
      </p:sp>
      <p:sp>
        <p:nvSpPr>
          <p:cNvPr id="87" name="TextBox 86">
            <a:extLst>
              <a:ext uri="{FF2B5EF4-FFF2-40B4-BE49-F238E27FC236}">
                <a16:creationId xmlns:a16="http://schemas.microsoft.com/office/drawing/2014/main" id="{5C02D90D-004B-4A79-8494-ECE2A49244D5}"/>
              </a:ext>
            </a:extLst>
          </p:cNvPr>
          <p:cNvSpPr txBox="1"/>
          <p:nvPr/>
        </p:nvSpPr>
        <p:spPr>
          <a:xfrm>
            <a:off x="2447761" y="5844029"/>
            <a:ext cx="3174209" cy="428451"/>
          </a:xfrm>
          <a:prstGeom prst="rect">
            <a:avLst/>
          </a:prstGeom>
          <a:noFill/>
        </p:spPr>
        <p:txBody>
          <a:bodyPr wrap="square" rtlCol="0">
            <a:spAutoFit/>
          </a:bodyPr>
          <a:lstStyle/>
          <a:p>
            <a:pPr marL="171450" indent="-171450">
              <a:buFont typeface="Wingdings" panose="05000000000000000000" pitchFamily="2" charset="2"/>
              <a:buChar char="à"/>
            </a:pPr>
            <a:r>
              <a:rPr lang="en-US" dirty="0"/>
              <a:t>Undefined and unpredicted NF </a:t>
            </a:r>
            <a:r>
              <a:rPr lang="en-US" dirty="0" err="1"/>
              <a:t>behaviour</a:t>
            </a:r>
            <a:endParaRPr lang="en-US" dirty="0"/>
          </a:p>
          <a:p>
            <a:r>
              <a:rPr lang="en-US" dirty="0"/>
              <a:t>      (No interoperability &amp; potential interference)</a:t>
            </a:r>
          </a:p>
        </p:txBody>
      </p:sp>
      <p:sp>
        <p:nvSpPr>
          <p:cNvPr id="91" name="Freeform: Shape 29">
            <a:extLst>
              <a:ext uri="{FF2B5EF4-FFF2-40B4-BE49-F238E27FC236}">
                <a16:creationId xmlns:a16="http://schemas.microsoft.com/office/drawing/2014/main" id="{7237EC51-8364-4C20-9B46-A82D08404CB5}"/>
              </a:ext>
            </a:extLst>
          </p:cNvPr>
          <p:cNvSpPr/>
          <p:nvPr/>
        </p:nvSpPr>
        <p:spPr>
          <a:xfrm>
            <a:off x="2963820" y="4622898"/>
            <a:ext cx="533400" cy="182205"/>
          </a:xfrm>
          <a:custGeom>
            <a:avLst/>
            <a:gdLst>
              <a:gd name="connsiteX0" fmla="*/ 533400 w 533400"/>
              <a:gd name="connsiteY0" fmla="*/ 172680 h 182205"/>
              <a:gd name="connsiteX1" fmla="*/ 419100 w 533400"/>
              <a:gd name="connsiteY1" fmla="*/ 25043 h 182205"/>
              <a:gd name="connsiteX2" fmla="*/ 142875 w 533400"/>
              <a:gd name="connsiteY2" fmla="*/ 15518 h 182205"/>
              <a:gd name="connsiteX3" fmla="*/ 0 w 533400"/>
              <a:gd name="connsiteY3" fmla="*/ 182205 h 182205"/>
            </a:gdLst>
            <a:ahLst/>
            <a:cxnLst>
              <a:cxn ang="0">
                <a:pos x="connsiteX0" y="connsiteY0"/>
              </a:cxn>
              <a:cxn ang="0">
                <a:pos x="connsiteX1" y="connsiteY1"/>
              </a:cxn>
              <a:cxn ang="0">
                <a:pos x="connsiteX2" y="connsiteY2"/>
              </a:cxn>
              <a:cxn ang="0">
                <a:pos x="connsiteX3" y="connsiteY3"/>
              </a:cxn>
            </a:cxnLst>
            <a:rect l="l" t="t" r="r" b="b"/>
            <a:pathLst>
              <a:path w="533400" h="182205">
                <a:moveTo>
                  <a:pt x="533400" y="172680"/>
                </a:moveTo>
                <a:cubicBezTo>
                  <a:pt x="508793" y="111958"/>
                  <a:pt x="484187" y="51237"/>
                  <a:pt x="419100" y="25043"/>
                </a:cubicBezTo>
                <a:cubicBezTo>
                  <a:pt x="354013" y="-1151"/>
                  <a:pt x="212725" y="-10676"/>
                  <a:pt x="142875" y="15518"/>
                </a:cubicBezTo>
                <a:cubicBezTo>
                  <a:pt x="73025" y="41712"/>
                  <a:pt x="36512" y="111958"/>
                  <a:pt x="0" y="182205"/>
                </a:cubicBezTo>
              </a:path>
            </a:pathLst>
          </a:custGeom>
          <a:ln>
            <a:solidFill>
              <a:schemeClr val="tx1"/>
            </a:solidFill>
            <a:headEnd type="none" w="med" len="med"/>
            <a:tailEnd type="triangle" w="sm" len="sm"/>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92" name="TextBox 91">
            <a:extLst>
              <a:ext uri="{FF2B5EF4-FFF2-40B4-BE49-F238E27FC236}">
                <a16:creationId xmlns:a16="http://schemas.microsoft.com/office/drawing/2014/main" id="{D9E8FD96-C3E6-4414-B993-907DEC749E7D}"/>
              </a:ext>
            </a:extLst>
          </p:cNvPr>
          <p:cNvSpPr txBox="1"/>
          <p:nvPr/>
        </p:nvSpPr>
        <p:spPr>
          <a:xfrm>
            <a:off x="2896551" y="4232340"/>
            <a:ext cx="1675739" cy="415498"/>
          </a:xfrm>
          <a:prstGeom prst="rect">
            <a:avLst/>
          </a:prstGeom>
          <a:noFill/>
        </p:spPr>
        <p:txBody>
          <a:bodyPr wrap="square" rtlCol="0">
            <a:spAutoFit/>
          </a:bodyPr>
          <a:lstStyle/>
          <a:p>
            <a:r>
              <a:rPr lang="en-US" sz="1050" dirty="0"/>
              <a:t>Analytics #</a:t>
            </a:r>
            <a:r>
              <a:rPr lang="en-US" sz="1050" i="1" dirty="0"/>
              <a:t>B</a:t>
            </a:r>
            <a:r>
              <a:rPr lang="en-US" sz="1050" dirty="0"/>
              <a:t> (statistics/prediction)</a:t>
            </a:r>
          </a:p>
        </p:txBody>
      </p:sp>
      <p:sp>
        <p:nvSpPr>
          <p:cNvPr id="94" name="TextBox 93">
            <a:extLst>
              <a:ext uri="{FF2B5EF4-FFF2-40B4-BE49-F238E27FC236}">
                <a16:creationId xmlns:a16="http://schemas.microsoft.com/office/drawing/2014/main" id="{14A32A87-6E94-42EB-B83E-DAAF94CBC84A}"/>
              </a:ext>
            </a:extLst>
          </p:cNvPr>
          <p:cNvSpPr txBox="1"/>
          <p:nvPr/>
        </p:nvSpPr>
        <p:spPr>
          <a:xfrm>
            <a:off x="819750" y="4045528"/>
            <a:ext cx="276999" cy="2076522"/>
          </a:xfrm>
          <a:prstGeom prst="rect">
            <a:avLst/>
          </a:prstGeom>
          <a:noFill/>
          <a:ln>
            <a:solidFill>
              <a:schemeClr val="tx1"/>
            </a:solidFill>
            <a:prstDash val="sysDash"/>
          </a:ln>
        </p:spPr>
        <p:txBody>
          <a:bodyPr vert="eaVert" wrap="square" lIns="45720" tIns="0" rIns="45720" bIns="0" rtlCol="0">
            <a:spAutoFit/>
          </a:bodyPr>
          <a:lstStyle/>
          <a:p>
            <a:pPr algn="ctr"/>
            <a:r>
              <a:rPr lang="en-US" sz="1200" dirty="0"/>
              <a:t>OAM (MDAF)</a:t>
            </a:r>
          </a:p>
        </p:txBody>
      </p:sp>
      <p:cxnSp>
        <p:nvCxnSpPr>
          <p:cNvPr id="95" name="Connector: Elbow 35">
            <a:extLst>
              <a:ext uri="{FF2B5EF4-FFF2-40B4-BE49-F238E27FC236}">
                <a16:creationId xmlns:a16="http://schemas.microsoft.com/office/drawing/2014/main" id="{05DDFF79-E5BE-4D97-86F0-CD8E0678E059}"/>
              </a:ext>
            </a:extLst>
          </p:cNvPr>
          <p:cNvCxnSpPr>
            <a:endCxn id="62" idx="1"/>
          </p:cNvCxnSpPr>
          <p:nvPr/>
        </p:nvCxnSpPr>
        <p:spPr>
          <a:xfrm flipV="1">
            <a:off x="1080161" y="5239274"/>
            <a:ext cx="1562921" cy="289729"/>
          </a:xfrm>
          <a:prstGeom prst="bentConnector3">
            <a:avLst>
              <a:gd name="adj1" fmla="val 89613"/>
            </a:avLst>
          </a:prstGeom>
          <a:ln w="63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6" name="Connector: Elbow 39">
            <a:extLst>
              <a:ext uri="{FF2B5EF4-FFF2-40B4-BE49-F238E27FC236}">
                <a16:creationId xmlns:a16="http://schemas.microsoft.com/office/drawing/2014/main" id="{C27A79EA-AC92-4B39-98BD-FCCB946CB855}"/>
              </a:ext>
            </a:extLst>
          </p:cNvPr>
          <p:cNvCxnSpPr>
            <a:endCxn id="66" idx="1"/>
          </p:cNvCxnSpPr>
          <p:nvPr/>
        </p:nvCxnSpPr>
        <p:spPr>
          <a:xfrm>
            <a:off x="1074026" y="4680961"/>
            <a:ext cx="1669901" cy="214490"/>
          </a:xfrm>
          <a:prstGeom prst="bentConnector3">
            <a:avLst>
              <a:gd name="adj1" fmla="val 90783"/>
            </a:avLst>
          </a:prstGeom>
          <a:ln w="63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182DA1DE-A4E5-43DA-A2A1-6C17B96857FC}"/>
              </a:ext>
            </a:extLst>
          </p:cNvPr>
          <p:cNvSpPr txBox="1"/>
          <p:nvPr/>
        </p:nvSpPr>
        <p:spPr>
          <a:xfrm>
            <a:off x="1128320" y="4516878"/>
            <a:ext cx="1663766" cy="246221"/>
          </a:xfrm>
          <a:prstGeom prst="rect">
            <a:avLst/>
          </a:prstGeom>
          <a:noFill/>
        </p:spPr>
        <p:txBody>
          <a:bodyPr wrap="square" rtlCol="0">
            <a:spAutoFit/>
          </a:bodyPr>
          <a:lstStyle/>
          <a:p>
            <a:r>
              <a:rPr lang="en-US" sz="1000" i="1" dirty="0" err="1"/>
              <a:t>Reconfig</a:t>
            </a:r>
            <a:r>
              <a:rPr lang="en-US" sz="1000" i="1" dirty="0"/>
              <a:t>. based on MDAF</a:t>
            </a:r>
          </a:p>
        </p:txBody>
      </p:sp>
      <p:sp>
        <p:nvSpPr>
          <p:cNvPr id="103" name="TextBox 102">
            <a:extLst>
              <a:ext uri="{FF2B5EF4-FFF2-40B4-BE49-F238E27FC236}">
                <a16:creationId xmlns:a16="http://schemas.microsoft.com/office/drawing/2014/main" id="{82F5A908-B8FE-4C92-AEC4-61AA6D1B7D0E}"/>
              </a:ext>
            </a:extLst>
          </p:cNvPr>
          <p:cNvSpPr txBox="1"/>
          <p:nvPr/>
        </p:nvSpPr>
        <p:spPr>
          <a:xfrm>
            <a:off x="1091760" y="5503578"/>
            <a:ext cx="1663766" cy="246221"/>
          </a:xfrm>
          <a:prstGeom prst="rect">
            <a:avLst/>
          </a:prstGeom>
          <a:noFill/>
        </p:spPr>
        <p:txBody>
          <a:bodyPr wrap="square" rtlCol="0">
            <a:spAutoFit/>
          </a:bodyPr>
          <a:lstStyle/>
          <a:p>
            <a:r>
              <a:rPr lang="en-US" sz="1000" i="1" dirty="0" err="1"/>
              <a:t>Reconfig</a:t>
            </a:r>
            <a:r>
              <a:rPr lang="en-US" sz="1000" i="1" dirty="0"/>
              <a:t>. based on MDAF</a:t>
            </a:r>
          </a:p>
        </p:txBody>
      </p:sp>
      <p:sp>
        <p:nvSpPr>
          <p:cNvPr id="104" name="Rectangle 43">
            <a:extLst>
              <a:ext uri="{FF2B5EF4-FFF2-40B4-BE49-F238E27FC236}">
                <a16:creationId xmlns:a16="http://schemas.microsoft.com/office/drawing/2014/main" id="{21766C7B-8349-462F-B9DF-D2DC93304D7B}"/>
              </a:ext>
            </a:extLst>
          </p:cNvPr>
          <p:cNvSpPr/>
          <p:nvPr/>
        </p:nvSpPr>
        <p:spPr>
          <a:xfrm>
            <a:off x="1351898" y="5792209"/>
            <a:ext cx="969779" cy="35774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sz="1200" dirty="0">
                <a:solidFill>
                  <a:schemeClr val="tx1"/>
                </a:solidFill>
              </a:rPr>
              <a:t>RAN AI Fn. </a:t>
            </a:r>
            <a:br>
              <a:rPr kumimoji="1" lang="en-US" sz="1200" dirty="0">
                <a:solidFill>
                  <a:schemeClr val="tx1"/>
                </a:solidFill>
              </a:rPr>
            </a:br>
            <a:r>
              <a:rPr kumimoji="1" lang="en-US" sz="1100" i="1" dirty="0">
                <a:solidFill>
                  <a:schemeClr val="tx1"/>
                </a:solidFill>
              </a:rPr>
              <a:t>(</a:t>
            </a:r>
            <a:r>
              <a:rPr kumimoji="1" lang="en-US" sz="1100" i="1" dirty="0" err="1">
                <a:solidFill>
                  <a:schemeClr val="tx1"/>
                </a:solidFill>
              </a:rPr>
              <a:t>e.g.,NRT</a:t>
            </a:r>
            <a:r>
              <a:rPr kumimoji="1" lang="en-US" sz="1100" i="1" dirty="0">
                <a:solidFill>
                  <a:schemeClr val="tx1"/>
                </a:solidFill>
              </a:rPr>
              <a:t>-RIC)</a:t>
            </a:r>
          </a:p>
        </p:txBody>
      </p:sp>
      <p:cxnSp>
        <p:nvCxnSpPr>
          <p:cNvPr id="106" name="Straight Arrow Connector 45">
            <a:extLst>
              <a:ext uri="{FF2B5EF4-FFF2-40B4-BE49-F238E27FC236}">
                <a16:creationId xmlns:a16="http://schemas.microsoft.com/office/drawing/2014/main" id="{FB6CA4DB-AF63-4AAB-BB58-9F8C05616F64}"/>
              </a:ext>
            </a:extLst>
          </p:cNvPr>
          <p:cNvCxnSpPr>
            <a:cxnSpLocks/>
            <a:endCxn id="104" idx="1"/>
          </p:cNvCxnSpPr>
          <p:nvPr/>
        </p:nvCxnSpPr>
        <p:spPr>
          <a:xfrm>
            <a:off x="1128320" y="5971079"/>
            <a:ext cx="223578" cy="0"/>
          </a:xfrm>
          <a:prstGeom prst="straightConnector1">
            <a:avLst/>
          </a:prstGeom>
          <a:ln w="63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7" name="Cloud 257">
            <a:extLst>
              <a:ext uri="{FF2B5EF4-FFF2-40B4-BE49-F238E27FC236}">
                <a16:creationId xmlns:a16="http://schemas.microsoft.com/office/drawing/2014/main" id="{F792660E-8934-4D5B-8F64-15945442F9A7}"/>
              </a:ext>
            </a:extLst>
          </p:cNvPr>
          <p:cNvSpPr/>
          <p:nvPr/>
        </p:nvSpPr>
        <p:spPr>
          <a:xfrm>
            <a:off x="7336816" y="4455917"/>
            <a:ext cx="3230711" cy="1310582"/>
          </a:xfrm>
          <a:prstGeom prst="cloud">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08" name="Rectangle 258">
            <a:extLst>
              <a:ext uri="{FF2B5EF4-FFF2-40B4-BE49-F238E27FC236}">
                <a16:creationId xmlns:a16="http://schemas.microsoft.com/office/drawing/2014/main" id="{E6D6BC2C-C765-493D-9CC3-8A27C5420612}"/>
              </a:ext>
            </a:extLst>
          </p:cNvPr>
          <p:cNvSpPr/>
          <p:nvPr/>
        </p:nvSpPr>
        <p:spPr>
          <a:xfrm>
            <a:off x="8911918" y="5217404"/>
            <a:ext cx="410118" cy="19195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MM</a:t>
            </a:r>
            <a:endParaRPr kumimoji="1" lang="en-US" sz="1200" dirty="0">
              <a:solidFill>
                <a:schemeClr val="tx1"/>
              </a:solidFill>
            </a:endParaRPr>
          </a:p>
        </p:txBody>
      </p:sp>
      <p:sp>
        <p:nvSpPr>
          <p:cNvPr id="109" name="Rectangle 259">
            <a:extLst>
              <a:ext uri="{FF2B5EF4-FFF2-40B4-BE49-F238E27FC236}">
                <a16:creationId xmlns:a16="http://schemas.microsoft.com/office/drawing/2014/main" id="{743F0054-22BB-4FE7-86FC-9112E528B422}"/>
              </a:ext>
            </a:extLst>
          </p:cNvPr>
          <p:cNvSpPr/>
          <p:nvPr/>
        </p:nvSpPr>
        <p:spPr>
          <a:xfrm>
            <a:off x="8220881" y="5217404"/>
            <a:ext cx="410118" cy="19195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SM</a:t>
            </a:r>
            <a:endParaRPr kumimoji="1" lang="en-US" sz="1200" dirty="0">
              <a:solidFill>
                <a:schemeClr val="tx1"/>
              </a:solidFill>
            </a:endParaRPr>
          </a:p>
        </p:txBody>
      </p:sp>
      <p:cxnSp>
        <p:nvCxnSpPr>
          <p:cNvPr id="110" name="Straight Connector 260">
            <a:extLst>
              <a:ext uri="{FF2B5EF4-FFF2-40B4-BE49-F238E27FC236}">
                <a16:creationId xmlns:a16="http://schemas.microsoft.com/office/drawing/2014/main" id="{4314619D-6A1E-42C8-A792-1BD09F638D84}"/>
              </a:ext>
            </a:extLst>
          </p:cNvPr>
          <p:cNvCxnSpPr>
            <a:cxnSpLocks/>
          </p:cNvCxnSpPr>
          <p:nvPr/>
        </p:nvCxnSpPr>
        <p:spPr>
          <a:xfrm>
            <a:off x="7077075" y="5150281"/>
            <a:ext cx="310043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Rectangle 261">
            <a:extLst>
              <a:ext uri="{FF2B5EF4-FFF2-40B4-BE49-F238E27FC236}">
                <a16:creationId xmlns:a16="http://schemas.microsoft.com/office/drawing/2014/main" id="{0B5F0500-35D1-421A-B97E-D406C4F049FF}"/>
              </a:ext>
            </a:extLst>
          </p:cNvPr>
          <p:cNvSpPr/>
          <p:nvPr/>
        </p:nvSpPr>
        <p:spPr>
          <a:xfrm>
            <a:off x="8948629" y="4812618"/>
            <a:ext cx="639809" cy="21163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Policy</a:t>
            </a:r>
            <a:endParaRPr kumimoji="1" lang="en-US" sz="1200" dirty="0">
              <a:solidFill>
                <a:schemeClr val="tx1"/>
              </a:solidFill>
            </a:endParaRPr>
          </a:p>
        </p:txBody>
      </p:sp>
      <p:sp>
        <p:nvSpPr>
          <p:cNvPr id="112" name="Rectangle 262">
            <a:extLst>
              <a:ext uri="{FF2B5EF4-FFF2-40B4-BE49-F238E27FC236}">
                <a16:creationId xmlns:a16="http://schemas.microsoft.com/office/drawing/2014/main" id="{DA78B316-F794-477E-AFE5-7B1E4014D0F5}"/>
              </a:ext>
            </a:extLst>
          </p:cNvPr>
          <p:cNvSpPr/>
          <p:nvPr/>
        </p:nvSpPr>
        <p:spPr>
          <a:xfrm>
            <a:off x="8220881" y="4812619"/>
            <a:ext cx="562392" cy="19040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UDM</a:t>
            </a:r>
            <a:endParaRPr kumimoji="1" lang="en-US" sz="1200" dirty="0">
              <a:solidFill>
                <a:schemeClr val="tx1"/>
              </a:solidFill>
            </a:endParaRPr>
          </a:p>
        </p:txBody>
      </p:sp>
      <p:cxnSp>
        <p:nvCxnSpPr>
          <p:cNvPr id="113" name="Straight Connector 263">
            <a:extLst>
              <a:ext uri="{FF2B5EF4-FFF2-40B4-BE49-F238E27FC236}">
                <a16:creationId xmlns:a16="http://schemas.microsoft.com/office/drawing/2014/main" id="{BD0A1447-CF2F-463B-B7A6-165D93914D51}"/>
              </a:ext>
            </a:extLst>
          </p:cNvPr>
          <p:cNvCxnSpPr>
            <a:cxnSpLocks/>
            <a:stCxn id="112" idx="2"/>
          </p:cNvCxnSpPr>
          <p:nvPr/>
        </p:nvCxnSpPr>
        <p:spPr>
          <a:xfrm>
            <a:off x="8502077" y="5003024"/>
            <a:ext cx="0" cy="147257"/>
          </a:xfrm>
          <a:prstGeom prst="line">
            <a:avLst/>
          </a:prstGeom>
          <a:ln/>
        </p:spPr>
        <p:style>
          <a:lnRef idx="1">
            <a:schemeClr val="dk1"/>
          </a:lnRef>
          <a:fillRef idx="0">
            <a:schemeClr val="dk1"/>
          </a:fillRef>
          <a:effectRef idx="0">
            <a:schemeClr val="dk1"/>
          </a:effectRef>
          <a:fontRef idx="minor">
            <a:schemeClr val="tx1"/>
          </a:fontRef>
        </p:style>
      </p:cxnSp>
      <p:cxnSp>
        <p:nvCxnSpPr>
          <p:cNvPr id="114" name="Straight Connector 264">
            <a:extLst>
              <a:ext uri="{FF2B5EF4-FFF2-40B4-BE49-F238E27FC236}">
                <a16:creationId xmlns:a16="http://schemas.microsoft.com/office/drawing/2014/main" id="{53AE5C6E-8CED-466B-BB8A-095151BF0D14}"/>
              </a:ext>
            </a:extLst>
          </p:cNvPr>
          <p:cNvCxnSpPr>
            <a:cxnSpLocks/>
            <a:stCxn id="111" idx="2"/>
          </p:cNvCxnSpPr>
          <p:nvPr/>
        </p:nvCxnSpPr>
        <p:spPr>
          <a:xfrm>
            <a:off x="9268534" y="5024253"/>
            <a:ext cx="0" cy="124502"/>
          </a:xfrm>
          <a:prstGeom prst="line">
            <a:avLst/>
          </a:prstGeom>
          <a:ln/>
        </p:spPr>
        <p:style>
          <a:lnRef idx="1">
            <a:schemeClr val="dk1"/>
          </a:lnRef>
          <a:fillRef idx="0">
            <a:schemeClr val="dk1"/>
          </a:fillRef>
          <a:effectRef idx="0">
            <a:schemeClr val="dk1"/>
          </a:effectRef>
          <a:fontRef idx="minor">
            <a:schemeClr val="tx1"/>
          </a:fontRef>
        </p:style>
      </p:cxnSp>
      <p:cxnSp>
        <p:nvCxnSpPr>
          <p:cNvPr id="115" name="Straight Connector 265">
            <a:extLst>
              <a:ext uri="{FF2B5EF4-FFF2-40B4-BE49-F238E27FC236}">
                <a16:creationId xmlns:a16="http://schemas.microsoft.com/office/drawing/2014/main" id="{B215D8DF-E85C-49DB-B690-C404E30A75A4}"/>
              </a:ext>
            </a:extLst>
          </p:cNvPr>
          <p:cNvCxnSpPr>
            <a:cxnSpLocks/>
          </p:cNvCxnSpPr>
          <p:nvPr/>
        </p:nvCxnSpPr>
        <p:spPr>
          <a:xfrm flipV="1">
            <a:off x="9116977" y="5148755"/>
            <a:ext cx="0" cy="67123"/>
          </a:xfrm>
          <a:prstGeom prst="line">
            <a:avLst/>
          </a:prstGeom>
          <a:ln/>
        </p:spPr>
        <p:style>
          <a:lnRef idx="1">
            <a:schemeClr val="dk1"/>
          </a:lnRef>
          <a:fillRef idx="0">
            <a:schemeClr val="dk1"/>
          </a:fillRef>
          <a:effectRef idx="0">
            <a:schemeClr val="dk1"/>
          </a:effectRef>
          <a:fontRef idx="minor">
            <a:schemeClr val="tx1"/>
          </a:fontRef>
        </p:style>
      </p:cxnSp>
      <p:cxnSp>
        <p:nvCxnSpPr>
          <p:cNvPr id="116" name="Straight Connector 266">
            <a:extLst>
              <a:ext uri="{FF2B5EF4-FFF2-40B4-BE49-F238E27FC236}">
                <a16:creationId xmlns:a16="http://schemas.microsoft.com/office/drawing/2014/main" id="{988A2A4C-0F93-4208-A9D8-F66925FBD106}"/>
              </a:ext>
            </a:extLst>
          </p:cNvPr>
          <p:cNvCxnSpPr>
            <a:cxnSpLocks/>
          </p:cNvCxnSpPr>
          <p:nvPr/>
        </p:nvCxnSpPr>
        <p:spPr>
          <a:xfrm flipV="1">
            <a:off x="8425940" y="5150281"/>
            <a:ext cx="0" cy="72666"/>
          </a:xfrm>
          <a:prstGeom prst="line">
            <a:avLst/>
          </a:prstGeom>
          <a:ln/>
        </p:spPr>
        <p:style>
          <a:lnRef idx="1">
            <a:schemeClr val="dk1"/>
          </a:lnRef>
          <a:fillRef idx="0">
            <a:schemeClr val="dk1"/>
          </a:fillRef>
          <a:effectRef idx="0">
            <a:schemeClr val="dk1"/>
          </a:effectRef>
          <a:fontRef idx="minor">
            <a:schemeClr val="tx1"/>
          </a:fontRef>
        </p:style>
      </p:cxnSp>
      <p:sp>
        <p:nvSpPr>
          <p:cNvPr id="117" name="Rectangle 267">
            <a:extLst>
              <a:ext uri="{FF2B5EF4-FFF2-40B4-BE49-F238E27FC236}">
                <a16:creationId xmlns:a16="http://schemas.microsoft.com/office/drawing/2014/main" id="{2FE49FA1-0AF9-4FB4-B461-4B896312CC78}"/>
              </a:ext>
            </a:extLst>
          </p:cNvPr>
          <p:cNvSpPr/>
          <p:nvPr/>
        </p:nvSpPr>
        <p:spPr>
          <a:xfrm>
            <a:off x="9737962" y="4812619"/>
            <a:ext cx="410118" cy="19195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200" dirty="0">
                <a:solidFill>
                  <a:schemeClr val="tx1"/>
                </a:solidFill>
              </a:rPr>
              <a:t>AIML</a:t>
            </a:r>
            <a:endParaRPr kumimoji="1" lang="en-US" sz="1200" dirty="0">
              <a:solidFill>
                <a:schemeClr val="tx1"/>
              </a:solidFill>
            </a:endParaRPr>
          </a:p>
        </p:txBody>
      </p:sp>
      <p:cxnSp>
        <p:nvCxnSpPr>
          <p:cNvPr id="118" name="Straight Connector 268">
            <a:extLst>
              <a:ext uri="{FF2B5EF4-FFF2-40B4-BE49-F238E27FC236}">
                <a16:creationId xmlns:a16="http://schemas.microsoft.com/office/drawing/2014/main" id="{B51A49D5-349B-4F53-A3B9-F2336EED1002}"/>
              </a:ext>
            </a:extLst>
          </p:cNvPr>
          <p:cNvCxnSpPr>
            <a:cxnSpLocks/>
            <a:stCxn id="117" idx="2"/>
          </p:cNvCxnSpPr>
          <p:nvPr/>
        </p:nvCxnSpPr>
        <p:spPr>
          <a:xfrm>
            <a:off x="9943021" y="5004571"/>
            <a:ext cx="0" cy="14418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Rectangle 48">
            <a:extLst>
              <a:ext uri="{FF2B5EF4-FFF2-40B4-BE49-F238E27FC236}">
                <a16:creationId xmlns:a16="http://schemas.microsoft.com/office/drawing/2014/main" id="{FF5FC81E-5498-413D-8869-165FD7B07CE8}"/>
              </a:ext>
            </a:extLst>
          </p:cNvPr>
          <p:cNvSpPr/>
          <p:nvPr/>
        </p:nvSpPr>
        <p:spPr>
          <a:xfrm>
            <a:off x="8549980" y="5322550"/>
            <a:ext cx="63500" cy="619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0" name="Rectangle 277">
            <a:extLst>
              <a:ext uri="{FF2B5EF4-FFF2-40B4-BE49-F238E27FC236}">
                <a16:creationId xmlns:a16="http://schemas.microsoft.com/office/drawing/2014/main" id="{D594A3D1-6046-41D4-847C-D1357B96C5A9}"/>
              </a:ext>
            </a:extLst>
          </p:cNvPr>
          <p:cNvSpPr/>
          <p:nvPr/>
        </p:nvSpPr>
        <p:spPr>
          <a:xfrm>
            <a:off x="8703109" y="4926450"/>
            <a:ext cx="63500" cy="619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1" name="Rectangle 278">
            <a:extLst>
              <a:ext uri="{FF2B5EF4-FFF2-40B4-BE49-F238E27FC236}">
                <a16:creationId xmlns:a16="http://schemas.microsoft.com/office/drawing/2014/main" id="{32E03192-B822-4FBF-8989-8965552A98B1}"/>
              </a:ext>
            </a:extLst>
          </p:cNvPr>
          <p:cNvSpPr/>
          <p:nvPr/>
        </p:nvSpPr>
        <p:spPr>
          <a:xfrm>
            <a:off x="9478992" y="4922014"/>
            <a:ext cx="63500" cy="619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2" name="Rectangle 279">
            <a:extLst>
              <a:ext uri="{FF2B5EF4-FFF2-40B4-BE49-F238E27FC236}">
                <a16:creationId xmlns:a16="http://schemas.microsoft.com/office/drawing/2014/main" id="{93D065E6-39CC-4131-A805-A2240E49F45F}"/>
              </a:ext>
            </a:extLst>
          </p:cNvPr>
          <p:cNvSpPr/>
          <p:nvPr/>
        </p:nvSpPr>
        <p:spPr>
          <a:xfrm>
            <a:off x="9240897" y="5322550"/>
            <a:ext cx="63500" cy="619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nvGrpSpPr>
          <p:cNvPr id="123" name="Group 50">
            <a:extLst>
              <a:ext uri="{FF2B5EF4-FFF2-40B4-BE49-F238E27FC236}">
                <a16:creationId xmlns:a16="http://schemas.microsoft.com/office/drawing/2014/main" id="{C85F1830-F735-414C-A4BE-7D0F82F6D952}"/>
              </a:ext>
            </a:extLst>
          </p:cNvPr>
          <p:cNvGrpSpPr/>
          <p:nvPr/>
        </p:nvGrpSpPr>
        <p:grpSpPr>
          <a:xfrm>
            <a:off x="9547260" y="6008412"/>
            <a:ext cx="2053022" cy="261610"/>
            <a:chOff x="9166059" y="4649382"/>
            <a:chExt cx="1185829" cy="248687"/>
          </a:xfrm>
        </p:grpSpPr>
        <p:sp>
          <p:nvSpPr>
            <p:cNvPr id="124" name="Rectangle 280">
              <a:extLst>
                <a:ext uri="{FF2B5EF4-FFF2-40B4-BE49-F238E27FC236}">
                  <a16:creationId xmlns:a16="http://schemas.microsoft.com/office/drawing/2014/main" id="{785F0A67-FE3C-412D-B7E2-D8381A688030}"/>
                </a:ext>
              </a:extLst>
            </p:cNvPr>
            <p:cNvSpPr/>
            <p:nvPr/>
          </p:nvSpPr>
          <p:spPr>
            <a:xfrm>
              <a:off x="9166059" y="4721925"/>
              <a:ext cx="68691" cy="978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5" name="TextBox 124">
              <a:extLst>
                <a:ext uri="{FF2B5EF4-FFF2-40B4-BE49-F238E27FC236}">
                  <a16:creationId xmlns:a16="http://schemas.microsoft.com/office/drawing/2014/main" id="{77070458-4E84-4A1B-B19B-A4B2872D6E08}"/>
                </a:ext>
              </a:extLst>
            </p:cNvPr>
            <p:cNvSpPr txBox="1"/>
            <p:nvPr/>
          </p:nvSpPr>
          <p:spPr>
            <a:xfrm>
              <a:off x="9197809" y="4649382"/>
              <a:ext cx="1154079" cy="248687"/>
            </a:xfrm>
            <a:prstGeom prst="rect">
              <a:avLst/>
            </a:prstGeom>
            <a:noFill/>
          </p:spPr>
          <p:txBody>
            <a:bodyPr wrap="square" rtlCol="0">
              <a:spAutoFit/>
            </a:bodyPr>
            <a:lstStyle/>
            <a:p>
              <a:r>
                <a:rPr lang="en-US" sz="1100" dirty="0" smtClean="0">
                  <a:solidFill>
                    <a:schemeClr val="tx2"/>
                  </a:solidFill>
                </a:rPr>
                <a:t>Native AI </a:t>
              </a:r>
              <a:r>
                <a:rPr lang="en-US" sz="1100" dirty="0">
                  <a:solidFill>
                    <a:schemeClr val="tx2"/>
                  </a:solidFill>
                </a:rPr>
                <a:t>functionality</a:t>
              </a:r>
            </a:p>
          </p:txBody>
        </p:sp>
      </p:grpSp>
      <p:sp>
        <p:nvSpPr>
          <p:cNvPr id="126" name="Rectangle 284">
            <a:extLst>
              <a:ext uri="{FF2B5EF4-FFF2-40B4-BE49-F238E27FC236}">
                <a16:creationId xmlns:a16="http://schemas.microsoft.com/office/drawing/2014/main" id="{D35FD765-6456-41AA-90B6-7300FD0D2DC0}"/>
              </a:ext>
            </a:extLst>
          </p:cNvPr>
          <p:cNvSpPr/>
          <p:nvPr/>
        </p:nvSpPr>
        <p:spPr>
          <a:xfrm>
            <a:off x="7047817" y="5219551"/>
            <a:ext cx="1006341" cy="392501"/>
          </a:xfrm>
          <a:prstGeom prst="rect">
            <a:avLst/>
          </a:prstGeom>
          <a:solidFill>
            <a:schemeClr val="bg1"/>
          </a:solidFill>
          <a:ln w="12700" cap="flat" cmpd="sng" algn="ctr">
            <a:solidFill>
              <a:schemeClr val="tx2">
                <a:lumMod val="75000"/>
              </a:schemeClr>
            </a:solidFill>
            <a:prstDash val="solid"/>
          </a:ln>
          <a:effectLst/>
        </p:spPr>
        <p:txBody>
          <a:bodyPr rtlCol="0" anchor="ctr"/>
          <a:lstStyle/>
          <a:p>
            <a:pPr algn="ctr" defTabSz="1219170"/>
            <a:endParaRPr lang="en-US" sz="1200" kern="0" dirty="0">
              <a:ea typeface="맑은 고딕" panose="020B0503020000020004" pitchFamily="50" charset="-127"/>
              <a:cs typeface="Calibri" panose="020F0502020204030204" pitchFamily="34" charset="0"/>
            </a:endParaRPr>
          </a:p>
        </p:txBody>
      </p:sp>
      <p:cxnSp>
        <p:nvCxnSpPr>
          <p:cNvPr id="127" name="Straight Connector 54">
            <a:extLst>
              <a:ext uri="{FF2B5EF4-FFF2-40B4-BE49-F238E27FC236}">
                <a16:creationId xmlns:a16="http://schemas.microsoft.com/office/drawing/2014/main" id="{99E766F5-32F8-4B44-BED3-1F5A938969F5}"/>
              </a:ext>
            </a:extLst>
          </p:cNvPr>
          <p:cNvCxnSpPr>
            <a:cxnSpLocks/>
          </p:cNvCxnSpPr>
          <p:nvPr/>
        </p:nvCxnSpPr>
        <p:spPr>
          <a:xfrm flipV="1">
            <a:off x="7503753" y="5148755"/>
            <a:ext cx="0" cy="7419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56">
            <a:extLst>
              <a:ext uri="{FF2B5EF4-FFF2-40B4-BE49-F238E27FC236}">
                <a16:creationId xmlns:a16="http://schemas.microsoft.com/office/drawing/2014/main" id="{721C30F1-58B8-419C-AE6E-1DC4D9893C16}"/>
              </a:ext>
            </a:extLst>
          </p:cNvPr>
          <p:cNvCxnSpPr>
            <a:cxnSpLocks/>
          </p:cNvCxnSpPr>
          <p:nvPr/>
        </p:nvCxnSpPr>
        <p:spPr>
          <a:xfrm flipV="1">
            <a:off x="8813463" y="5060279"/>
            <a:ext cx="576575" cy="2376"/>
          </a:xfrm>
          <a:prstGeom prst="line">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29" name="Straight Connector 58">
            <a:extLst>
              <a:ext uri="{FF2B5EF4-FFF2-40B4-BE49-F238E27FC236}">
                <a16:creationId xmlns:a16="http://schemas.microsoft.com/office/drawing/2014/main" id="{4560CE8A-0DCD-4C55-99BC-7C2BE9C3F16A}"/>
              </a:ext>
            </a:extLst>
          </p:cNvPr>
          <p:cNvCxnSpPr>
            <a:cxnSpLocks/>
          </p:cNvCxnSpPr>
          <p:nvPr/>
        </p:nvCxnSpPr>
        <p:spPr>
          <a:xfrm>
            <a:off x="8752615" y="5038872"/>
            <a:ext cx="204099" cy="167817"/>
          </a:xfrm>
          <a:prstGeom prst="line">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30" name="Straight Connector 60">
            <a:extLst>
              <a:ext uri="{FF2B5EF4-FFF2-40B4-BE49-F238E27FC236}">
                <a16:creationId xmlns:a16="http://schemas.microsoft.com/office/drawing/2014/main" id="{D8D48DBC-78DA-419E-A70A-F3A7383BD4AF}"/>
              </a:ext>
            </a:extLst>
          </p:cNvPr>
          <p:cNvCxnSpPr/>
          <p:nvPr/>
        </p:nvCxnSpPr>
        <p:spPr>
          <a:xfrm flipH="1">
            <a:off x="8592664" y="5019542"/>
            <a:ext cx="69365" cy="202059"/>
          </a:xfrm>
          <a:prstGeom prst="line">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31" name="Straight Connector 62">
            <a:extLst>
              <a:ext uri="{FF2B5EF4-FFF2-40B4-BE49-F238E27FC236}">
                <a16:creationId xmlns:a16="http://schemas.microsoft.com/office/drawing/2014/main" id="{30802002-E58F-45D8-B3F9-73D5CC69859C}"/>
              </a:ext>
            </a:extLst>
          </p:cNvPr>
          <p:cNvCxnSpPr>
            <a:cxnSpLocks/>
          </p:cNvCxnSpPr>
          <p:nvPr/>
        </p:nvCxnSpPr>
        <p:spPr>
          <a:xfrm flipH="1">
            <a:off x="9304193" y="5053209"/>
            <a:ext cx="176028" cy="140960"/>
          </a:xfrm>
          <a:prstGeom prst="line">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32" name="Straight Arrow Connector 591">
            <a:extLst>
              <a:ext uri="{FF2B5EF4-FFF2-40B4-BE49-F238E27FC236}">
                <a16:creationId xmlns:a16="http://schemas.microsoft.com/office/drawing/2014/main" id="{8B44E0AA-2265-4B7C-8A17-36EFCFDB2A42}"/>
              </a:ext>
            </a:extLst>
          </p:cNvPr>
          <p:cNvCxnSpPr>
            <a:cxnSpLocks/>
          </p:cNvCxnSpPr>
          <p:nvPr/>
        </p:nvCxnSpPr>
        <p:spPr>
          <a:xfrm flipV="1">
            <a:off x="9325883" y="5041792"/>
            <a:ext cx="535119" cy="267848"/>
          </a:xfrm>
          <a:prstGeom prst="straightConnector1">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33" name="Straight Connector 593">
            <a:extLst>
              <a:ext uri="{FF2B5EF4-FFF2-40B4-BE49-F238E27FC236}">
                <a16:creationId xmlns:a16="http://schemas.microsoft.com/office/drawing/2014/main" id="{ED617DF8-1303-4C88-9EDC-B284A07F6532}"/>
              </a:ext>
            </a:extLst>
          </p:cNvPr>
          <p:cNvCxnSpPr>
            <a:cxnSpLocks/>
          </p:cNvCxnSpPr>
          <p:nvPr/>
        </p:nvCxnSpPr>
        <p:spPr>
          <a:xfrm>
            <a:off x="9582052" y="5056375"/>
            <a:ext cx="167949" cy="0"/>
          </a:xfrm>
          <a:prstGeom prst="line">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sp>
        <p:nvSpPr>
          <p:cNvPr id="134" name="TextBox 133">
            <a:extLst>
              <a:ext uri="{FF2B5EF4-FFF2-40B4-BE49-F238E27FC236}">
                <a16:creationId xmlns:a16="http://schemas.microsoft.com/office/drawing/2014/main" id="{B7996A9D-BBFD-4184-B9CC-CAF1172F1FB8}"/>
              </a:ext>
            </a:extLst>
          </p:cNvPr>
          <p:cNvSpPr txBox="1"/>
          <p:nvPr/>
        </p:nvSpPr>
        <p:spPr>
          <a:xfrm>
            <a:off x="9612960" y="5152465"/>
            <a:ext cx="1913440" cy="577081"/>
          </a:xfrm>
          <a:prstGeom prst="rect">
            <a:avLst/>
          </a:prstGeom>
          <a:noFill/>
        </p:spPr>
        <p:txBody>
          <a:bodyPr wrap="square" rtlCol="0">
            <a:spAutoFit/>
          </a:bodyPr>
          <a:lstStyle>
            <a:defPPr>
              <a:defRPr lang="en-US"/>
            </a:defPPr>
            <a:lvl1pPr>
              <a:defRPr sz="1050">
                <a:solidFill>
                  <a:srgbClr val="0070C0"/>
                </a:solidFill>
              </a:defRPr>
            </a:lvl1pPr>
          </a:lstStyle>
          <a:p>
            <a:r>
              <a:rPr lang="en-US" dirty="0">
                <a:solidFill>
                  <a:schemeClr val="tx2"/>
                </a:solidFill>
              </a:rPr>
              <a:t>Federation and collaboration of AI functions to make a decision</a:t>
            </a:r>
          </a:p>
        </p:txBody>
      </p:sp>
      <p:sp>
        <p:nvSpPr>
          <p:cNvPr id="135" name="TextBox 134">
            <a:extLst>
              <a:ext uri="{FF2B5EF4-FFF2-40B4-BE49-F238E27FC236}">
                <a16:creationId xmlns:a16="http://schemas.microsoft.com/office/drawing/2014/main" id="{BA3B2695-16AC-446C-BE27-738BC03EB193}"/>
              </a:ext>
            </a:extLst>
          </p:cNvPr>
          <p:cNvSpPr txBox="1"/>
          <p:nvPr/>
        </p:nvSpPr>
        <p:spPr>
          <a:xfrm>
            <a:off x="6479895" y="4045528"/>
            <a:ext cx="276999" cy="2076521"/>
          </a:xfrm>
          <a:prstGeom prst="rect">
            <a:avLst/>
          </a:prstGeom>
          <a:noFill/>
          <a:ln>
            <a:solidFill>
              <a:schemeClr val="tx1"/>
            </a:solidFill>
            <a:prstDash val="sysDash"/>
          </a:ln>
        </p:spPr>
        <p:txBody>
          <a:bodyPr vert="eaVert" wrap="square" lIns="45720" tIns="0" rIns="45720" bIns="0" rtlCol="0">
            <a:spAutoFit/>
          </a:bodyPr>
          <a:lstStyle/>
          <a:p>
            <a:pPr algn="ctr"/>
            <a:r>
              <a:rPr lang="en-US" sz="1200" dirty="0"/>
              <a:t>OAM (MDAF)</a:t>
            </a:r>
          </a:p>
        </p:txBody>
      </p:sp>
      <p:sp>
        <p:nvSpPr>
          <p:cNvPr id="136" name="Rectangle 308">
            <a:extLst>
              <a:ext uri="{FF2B5EF4-FFF2-40B4-BE49-F238E27FC236}">
                <a16:creationId xmlns:a16="http://schemas.microsoft.com/office/drawing/2014/main" id="{82E47AA5-9F1C-42A4-9165-FD3970DA3C5B}"/>
              </a:ext>
            </a:extLst>
          </p:cNvPr>
          <p:cNvSpPr/>
          <p:nvPr/>
        </p:nvSpPr>
        <p:spPr>
          <a:xfrm>
            <a:off x="7066594" y="5729546"/>
            <a:ext cx="989481" cy="39250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sz="1200" dirty="0">
                <a:solidFill>
                  <a:schemeClr val="tx1"/>
                </a:solidFill>
              </a:rPr>
              <a:t>RAN AI Fn. </a:t>
            </a:r>
            <a:br>
              <a:rPr kumimoji="1" lang="en-US" sz="1200" dirty="0">
                <a:solidFill>
                  <a:schemeClr val="tx1"/>
                </a:solidFill>
              </a:rPr>
            </a:br>
            <a:r>
              <a:rPr kumimoji="1" lang="en-US" sz="1100" i="1" dirty="0">
                <a:solidFill>
                  <a:schemeClr val="tx1"/>
                </a:solidFill>
              </a:rPr>
              <a:t>(</a:t>
            </a:r>
            <a:r>
              <a:rPr kumimoji="1" lang="en-US" sz="1100" i="1" dirty="0" err="1">
                <a:solidFill>
                  <a:schemeClr val="tx1"/>
                </a:solidFill>
              </a:rPr>
              <a:t>e.g.,NRT</a:t>
            </a:r>
            <a:r>
              <a:rPr kumimoji="1" lang="en-US" sz="1100" i="1" dirty="0">
                <a:solidFill>
                  <a:schemeClr val="tx1"/>
                </a:solidFill>
              </a:rPr>
              <a:t>-RIC)</a:t>
            </a:r>
            <a:endParaRPr kumimoji="1" lang="en-US" sz="800" i="1" dirty="0">
              <a:solidFill>
                <a:schemeClr val="tx1"/>
              </a:solidFill>
            </a:endParaRPr>
          </a:p>
        </p:txBody>
      </p:sp>
      <p:cxnSp>
        <p:nvCxnSpPr>
          <p:cNvPr id="137" name="Straight Arrow Connector 597">
            <a:extLst>
              <a:ext uri="{FF2B5EF4-FFF2-40B4-BE49-F238E27FC236}">
                <a16:creationId xmlns:a16="http://schemas.microsoft.com/office/drawing/2014/main" id="{5B7C0E61-8F56-4EBA-8184-B3638DF1A0A2}"/>
              </a:ext>
            </a:extLst>
          </p:cNvPr>
          <p:cNvCxnSpPr>
            <a:cxnSpLocks/>
          </p:cNvCxnSpPr>
          <p:nvPr/>
        </p:nvCxnSpPr>
        <p:spPr>
          <a:xfrm>
            <a:off x="6858000" y="4944182"/>
            <a:ext cx="914400" cy="0"/>
          </a:xfrm>
          <a:prstGeom prst="straightConnector1">
            <a:avLst/>
          </a:prstGeom>
          <a:ln>
            <a:solidFill>
              <a:schemeClr val="tx2"/>
            </a:solidFill>
            <a:prstDash val="sysDash"/>
            <a:headEnd type="triangl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138" name="Straight Arrow Connector 601">
            <a:extLst>
              <a:ext uri="{FF2B5EF4-FFF2-40B4-BE49-F238E27FC236}">
                <a16:creationId xmlns:a16="http://schemas.microsoft.com/office/drawing/2014/main" id="{EEA56CE0-01E5-4BCB-B288-1C0E07B06064}"/>
              </a:ext>
            </a:extLst>
          </p:cNvPr>
          <p:cNvCxnSpPr>
            <a:cxnSpLocks/>
            <a:stCxn id="126" idx="1"/>
          </p:cNvCxnSpPr>
          <p:nvPr/>
        </p:nvCxnSpPr>
        <p:spPr>
          <a:xfrm flipH="1">
            <a:off x="6770821" y="5415802"/>
            <a:ext cx="276996" cy="0"/>
          </a:xfrm>
          <a:prstGeom prst="straightConnector1">
            <a:avLst/>
          </a:prstGeom>
          <a:ln>
            <a:solidFill>
              <a:schemeClr val="tx2"/>
            </a:solidFill>
            <a:prstDash val="sysDash"/>
            <a:headEnd type="triangl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139" name="Straight Arrow Connector 604">
            <a:extLst>
              <a:ext uri="{FF2B5EF4-FFF2-40B4-BE49-F238E27FC236}">
                <a16:creationId xmlns:a16="http://schemas.microsoft.com/office/drawing/2014/main" id="{98223C3D-3119-4CD5-B864-0CA052E703C9}"/>
              </a:ext>
            </a:extLst>
          </p:cNvPr>
          <p:cNvCxnSpPr>
            <a:cxnSpLocks/>
            <a:stCxn id="136" idx="1"/>
          </p:cNvCxnSpPr>
          <p:nvPr/>
        </p:nvCxnSpPr>
        <p:spPr>
          <a:xfrm flipH="1">
            <a:off x="6789595" y="5925798"/>
            <a:ext cx="276999" cy="1"/>
          </a:xfrm>
          <a:prstGeom prst="straightConnector1">
            <a:avLst/>
          </a:prstGeom>
          <a:ln>
            <a:solidFill>
              <a:schemeClr val="tx2"/>
            </a:solidFill>
            <a:prstDash val="sysDash"/>
            <a:headEnd type="triangl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140" name="TextBox 139">
            <a:extLst>
              <a:ext uri="{FF2B5EF4-FFF2-40B4-BE49-F238E27FC236}">
                <a16:creationId xmlns:a16="http://schemas.microsoft.com/office/drawing/2014/main" id="{8C9C8EFD-9519-4250-A6A1-0697C61995D0}"/>
              </a:ext>
            </a:extLst>
          </p:cNvPr>
          <p:cNvSpPr txBox="1"/>
          <p:nvPr/>
        </p:nvSpPr>
        <p:spPr>
          <a:xfrm>
            <a:off x="6784332" y="4425808"/>
            <a:ext cx="2059153" cy="415498"/>
          </a:xfrm>
          <a:prstGeom prst="rect">
            <a:avLst/>
          </a:prstGeom>
          <a:noFill/>
        </p:spPr>
        <p:txBody>
          <a:bodyPr wrap="square" rtlCol="0">
            <a:spAutoFit/>
          </a:bodyPr>
          <a:lstStyle/>
          <a:p>
            <a:r>
              <a:rPr lang="en-US" sz="1050" dirty="0">
                <a:solidFill>
                  <a:schemeClr val="tx2"/>
                </a:solidFill>
              </a:rPr>
              <a:t>Interworking between </a:t>
            </a:r>
          </a:p>
          <a:p>
            <a:r>
              <a:rPr lang="en-US" sz="1050" dirty="0">
                <a:solidFill>
                  <a:schemeClr val="tx2"/>
                </a:solidFill>
              </a:rPr>
              <a:t>different domains</a:t>
            </a:r>
          </a:p>
        </p:txBody>
      </p:sp>
      <p:cxnSp>
        <p:nvCxnSpPr>
          <p:cNvPr id="142" name="Straight Arrow Connector 609">
            <a:extLst>
              <a:ext uri="{FF2B5EF4-FFF2-40B4-BE49-F238E27FC236}">
                <a16:creationId xmlns:a16="http://schemas.microsoft.com/office/drawing/2014/main" id="{EFF6ED81-CCAA-47E0-8AFF-A68A37BF2F91}"/>
              </a:ext>
            </a:extLst>
          </p:cNvPr>
          <p:cNvCxnSpPr>
            <a:cxnSpLocks/>
          </p:cNvCxnSpPr>
          <p:nvPr/>
        </p:nvCxnSpPr>
        <p:spPr>
          <a:xfrm flipH="1">
            <a:off x="8137387" y="5600257"/>
            <a:ext cx="288554" cy="274731"/>
          </a:xfrm>
          <a:prstGeom prst="straightConnector1">
            <a:avLst/>
          </a:prstGeom>
          <a:ln>
            <a:solidFill>
              <a:schemeClr val="tx2"/>
            </a:solidFill>
            <a:prstDash val="dash"/>
            <a:headEnd type="triangle" w="sm" len="sm"/>
            <a:tailEnd type="triangle" w="sm" len="sm"/>
          </a:ln>
        </p:spPr>
        <p:style>
          <a:lnRef idx="1">
            <a:schemeClr val="accent6"/>
          </a:lnRef>
          <a:fillRef idx="0">
            <a:schemeClr val="accent6"/>
          </a:fillRef>
          <a:effectRef idx="0">
            <a:schemeClr val="accent6"/>
          </a:effectRef>
          <a:fontRef idx="minor">
            <a:schemeClr val="tx1"/>
          </a:fontRef>
        </p:style>
      </p:cxnSp>
      <p:cxnSp>
        <p:nvCxnSpPr>
          <p:cNvPr id="143" name="Straight Arrow Connector 613">
            <a:extLst>
              <a:ext uri="{FF2B5EF4-FFF2-40B4-BE49-F238E27FC236}">
                <a16:creationId xmlns:a16="http://schemas.microsoft.com/office/drawing/2014/main" id="{963588B6-0933-4BC6-B1BE-40293475F0AC}"/>
              </a:ext>
            </a:extLst>
          </p:cNvPr>
          <p:cNvCxnSpPr/>
          <p:nvPr/>
        </p:nvCxnSpPr>
        <p:spPr>
          <a:xfrm flipH="1">
            <a:off x="9394364" y="4455916"/>
            <a:ext cx="245435" cy="282597"/>
          </a:xfrm>
          <a:prstGeom prst="straightConnector1">
            <a:avLst/>
          </a:prstGeom>
          <a:ln>
            <a:solidFill>
              <a:schemeClr val="tx2"/>
            </a:solidFill>
            <a:prstDash val="sys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144" name="TextBox 143">
            <a:extLst>
              <a:ext uri="{FF2B5EF4-FFF2-40B4-BE49-F238E27FC236}">
                <a16:creationId xmlns:a16="http://schemas.microsoft.com/office/drawing/2014/main" id="{58D9C801-C2A9-4980-9DBC-9C4A1935BEF3}"/>
              </a:ext>
            </a:extLst>
          </p:cNvPr>
          <p:cNvSpPr txBox="1"/>
          <p:nvPr/>
        </p:nvSpPr>
        <p:spPr>
          <a:xfrm>
            <a:off x="9611057" y="4298372"/>
            <a:ext cx="1662321" cy="415498"/>
          </a:xfrm>
          <a:prstGeom prst="rect">
            <a:avLst/>
          </a:prstGeom>
          <a:noFill/>
        </p:spPr>
        <p:txBody>
          <a:bodyPr wrap="square" rtlCol="0">
            <a:spAutoFit/>
          </a:bodyPr>
          <a:lstStyle/>
          <a:p>
            <a:r>
              <a:rPr lang="en-US" sz="1050" dirty="0">
                <a:solidFill>
                  <a:schemeClr val="tx2"/>
                </a:solidFill>
              </a:rPr>
              <a:t>Standard interface for distributed AI/ML</a:t>
            </a:r>
          </a:p>
        </p:txBody>
      </p:sp>
      <p:sp>
        <p:nvSpPr>
          <p:cNvPr id="177" name="TextBox 176">
            <a:extLst>
              <a:ext uri="{FF2B5EF4-FFF2-40B4-BE49-F238E27FC236}">
                <a16:creationId xmlns:a16="http://schemas.microsoft.com/office/drawing/2014/main" id="{77FE7214-0274-4BDA-83B1-45814B6ADC26}"/>
              </a:ext>
            </a:extLst>
          </p:cNvPr>
          <p:cNvSpPr txBox="1"/>
          <p:nvPr/>
        </p:nvSpPr>
        <p:spPr>
          <a:xfrm>
            <a:off x="7004452" y="5216401"/>
            <a:ext cx="1090580" cy="438582"/>
          </a:xfrm>
          <a:prstGeom prst="rect">
            <a:avLst/>
          </a:prstGeom>
          <a:noFill/>
        </p:spPr>
        <p:txBody>
          <a:bodyPr wrap="square">
            <a:spAutoFit/>
          </a:bodyPr>
          <a:lstStyle/>
          <a:p>
            <a:pPr algn="ctr" defTabSz="1219170"/>
            <a:r>
              <a:rPr lang="en-US" altLang="ko-KR" sz="1200" kern="0" dirty="0">
                <a:ea typeface="맑은 고딕" panose="020B0503020000020004" pitchFamily="50" charset="-127"/>
                <a:cs typeface="Calibri" panose="020F0502020204030204" pitchFamily="34" charset="0"/>
              </a:rPr>
              <a:t>Data Mgmt. </a:t>
            </a:r>
            <a:r>
              <a:rPr lang="en-US" altLang="ko-KR" sz="1100" kern="0" dirty="0">
                <a:ea typeface="맑은 고딕" panose="020B0503020000020004" pitchFamily="50" charset="-127"/>
                <a:cs typeface="Calibri" panose="020F0502020204030204" pitchFamily="34" charset="0"/>
              </a:rPr>
              <a:t/>
            </a:r>
            <a:br>
              <a:rPr lang="en-US" altLang="ko-KR" sz="1100" kern="0" dirty="0">
                <a:ea typeface="맑은 고딕" panose="020B0503020000020004" pitchFamily="50" charset="-127"/>
                <a:cs typeface="Calibri" panose="020F0502020204030204" pitchFamily="34" charset="0"/>
              </a:rPr>
            </a:br>
            <a:r>
              <a:rPr lang="en-US" altLang="ko-KR" sz="1000" kern="0" dirty="0">
                <a:ea typeface="맑은 고딕" panose="020B0503020000020004" pitchFamily="50" charset="-127"/>
                <a:cs typeface="Calibri" panose="020F0502020204030204" pitchFamily="34" charset="0"/>
              </a:rPr>
              <a:t>in Service Plane</a:t>
            </a:r>
          </a:p>
        </p:txBody>
      </p:sp>
      <p:sp>
        <p:nvSpPr>
          <p:cNvPr id="180" name="Rectangle 48">
            <a:extLst>
              <a:ext uri="{FF2B5EF4-FFF2-40B4-BE49-F238E27FC236}">
                <a16:creationId xmlns:a16="http://schemas.microsoft.com/office/drawing/2014/main" id="{D67A0FDD-D537-4574-A5A6-824CB2EEEFD7}"/>
              </a:ext>
            </a:extLst>
          </p:cNvPr>
          <p:cNvSpPr/>
          <p:nvPr/>
        </p:nvSpPr>
        <p:spPr>
          <a:xfrm>
            <a:off x="7957252" y="5779086"/>
            <a:ext cx="63500" cy="619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4135084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텍스트 개체 틀 8">
            <a:extLst>
              <a:ext uri="{FF2B5EF4-FFF2-40B4-BE49-F238E27FC236}">
                <a16:creationId xmlns:a16="http://schemas.microsoft.com/office/drawing/2014/main" id="{D6C3CB96-895A-4A57-9D23-BD501145C661}"/>
              </a:ext>
            </a:extLst>
          </p:cNvPr>
          <p:cNvSpPr>
            <a:spLocks noGrp="1"/>
          </p:cNvSpPr>
          <p:nvPr>
            <p:ph type="body" sz="quarter" idx="37"/>
          </p:nvPr>
        </p:nvSpPr>
        <p:spPr>
          <a:xfrm>
            <a:off x="406149" y="2590916"/>
            <a:ext cx="11085498" cy="3380703"/>
          </a:xfrm>
        </p:spPr>
        <p:txBody>
          <a:bodyPr/>
          <a:lstStyle/>
          <a:p>
            <a:pPr>
              <a:lnSpc>
                <a:spcPct val="120000"/>
              </a:lnSpc>
            </a:pPr>
            <a:r>
              <a:rPr lang="en-US" altLang="ko-KR" sz="1800" dirty="0"/>
              <a:t>1. Identify impacts on system architecture and NF behaviors for embedding and supporting AI functionalities at the NFs.</a:t>
            </a:r>
          </a:p>
          <a:p>
            <a:pPr marR="80645" lvl="0" defTabSz="914400" latinLnBrk="0">
              <a:lnSpc>
                <a:spcPct val="120000"/>
              </a:lnSpc>
              <a:buClrTx/>
              <a:buSzTx/>
              <a:tabLst>
                <a:tab pos="299085" algn="l"/>
              </a:tabLst>
              <a:defRPr/>
            </a:pPr>
            <a:r>
              <a:rPr lang="en-US" altLang="ja-JP" sz="1800" dirty="0"/>
              <a:t>2. Support of collaboration and/or interworking among </a:t>
            </a:r>
            <a:r>
              <a:rPr lang="ja-JP" altLang="en-US" sz="1800" dirty="0"/>
              <a:t>AI functions at different NFs (e.g., MM, SM, Policy, etc.) </a:t>
            </a:r>
            <a:r>
              <a:rPr lang="en-US" altLang="ja-JP" sz="1800" dirty="0"/>
              <a:t>in the control procedure. </a:t>
            </a:r>
          </a:p>
          <a:p>
            <a:pPr marR="80645" lvl="0" defTabSz="914400" latinLnBrk="0">
              <a:lnSpc>
                <a:spcPct val="120000"/>
              </a:lnSpc>
              <a:buClrTx/>
              <a:buSzTx/>
              <a:tabLst>
                <a:tab pos="299085" algn="l"/>
              </a:tabLst>
              <a:defRPr/>
            </a:pPr>
            <a:r>
              <a:rPr lang="en-US" altLang="ja-JP" sz="1800" dirty="0"/>
              <a:t>3. Architecture and protocol design </a:t>
            </a:r>
            <a:r>
              <a:rPr lang="en-GB" altLang="ja-JP" sz="1800" dirty="0"/>
              <a:t>to support </a:t>
            </a:r>
            <a:r>
              <a:rPr lang="en-US" altLang="ja-JP" sz="1800" dirty="0"/>
              <a:t>collaboration and/or interworking</a:t>
            </a:r>
            <a:r>
              <a:rPr lang="en-GB" altLang="ja-JP" sz="1800" dirty="0"/>
              <a:t> of AI functions across RAN, CN and OAM </a:t>
            </a:r>
            <a:r>
              <a:rPr lang="en-US" altLang="ja-JP" sz="1800" dirty="0"/>
              <a:t>for, e.g., data collection, model training, inference, performance monitoring etc. </a:t>
            </a:r>
            <a:endParaRPr lang="en-US" altLang="ja-JP" sz="1800" dirty="0" smtClean="0"/>
          </a:p>
          <a:p>
            <a:pPr marR="80645" lvl="0" defTabSz="914400" latinLnBrk="0">
              <a:lnSpc>
                <a:spcPct val="120000"/>
              </a:lnSpc>
              <a:buClrTx/>
              <a:buSzTx/>
              <a:tabLst>
                <a:tab pos="299085" algn="l"/>
              </a:tabLst>
              <a:defRPr/>
            </a:pPr>
            <a:endParaRPr lang="en-US" altLang="ja-JP" sz="1800" dirty="0"/>
          </a:p>
          <a:p>
            <a:pPr marR="80645">
              <a:lnSpc>
                <a:spcPct val="120000"/>
              </a:lnSpc>
              <a:tabLst>
                <a:tab pos="299085" algn="l"/>
              </a:tabLst>
              <a:defRPr/>
            </a:pPr>
            <a:r>
              <a:rPr lang="en-US" altLang="ja-JP" sz="1800" dirty="0"/>
              <a:t>NOTE: “Service Plane” can be used for collaboration and/or interworking between AI functions.</a:t>
            </a:r>
            <a:endParaRPr lang="ja-JP" altLang="en-US" sz="1800" dirty="0"/>
          </a:p>
          <a:p>
            <a:pPr marR="80645" lvl="0" defTabSz="914400" latinLnBrk="0">
              <a:lnSpc>
                <a:spcPct val="120000"/>
              </a:lnSpc>
              <a:buClrTx/>
              <a:buSzTx/>
              <a:tabLst>
                <a:tab pos="299085" algn="l"/>
              </a:tabLst>
              <a:defRPr/>
            </a:pPr>
            <a:endParaRPr lang="en-GB" altLang="ja-JP" sz="1800" dirty="0"/>
          </a:p>
        </p:txBody>
      </p:sp>
      <p:sp>
        <p:nvSpPr>
          <p:cNvPr id="10" name="텍스트 개체 틀 9">
            <a:extLst>
              <a:ext uri="{FF2B5EF4-FFF2-40B4-BE49-F238E27FC236}">
                <a16:creationId xmlns:a16="http://schemas.microsoft.com/office/drawing/2014/main" id="{E22C2192-B1DF-4126-9627-162CEE68256A}"/>
              </a:ext>
            </a:extLst>
          </p:cNvPr>
          <p:cNvSpPr>
            <a:spLocks noGrp="1"/>
          </p:cNvSpPr>
          <p:nvPr>
            <p:ph type="body" sz="quarter" idx="38"/>
          </p:nvPr>
        </p:nvSpPr>
        <p:spPr>
          <a:xfrm>
            <a:off x="403745" y="2034474"/>
            <a:ext cx="10540480" cy="647766"/>
          </a:xfrm>
        </p:spPr>
        <p:txBody>
          <a:bodyPr/>
          <a:lstStyle/>
          <a:p>
            <a:r>
              <a:rPr lang="en-US" altLang="ko-KR" sz="2000" dirty="0"/>
              <a:t>Key Objectives</a:t>
            </a:r>
          </a:p>
          <a:p>
            <a:endParaRPr lang="ko-KR" altLang="en-US" dirty="0"/>
          </a:p>
        </p:txBody>
      </p:sp>
      <p:sp>
        <p:nvSpPr>
          <p:cNvPr id="6" name="텍스트 개체 틀 4">
            <a:extLst>
              <a:ext uri="{FF2B5EF4-FFF2-40B4-BE49-F238E27FC236}">
                <a16:creationId xmlns:a16="http://schemas.microsoft.com/office/drawing/2014/main" id="{7DCDD01D-3E9E-454B-B297-BE41E6A5FB9A}"/>
              </a:ext>
            </a:extLst>
          </p:cNvPr>
          <p:cNvSpPr txBox="1">
            <a:spLocks/>
          </p:cNvSpPr>
          <p:nvPr/>
        </p:nvSpPr>
        <p:spPr>
          <a:xfrm>
            <a:off x="342899" y="946001"/>
            <a:ext cx="11085499" cy="810252"/>
          </a:xfrm>
          <a:prstGeom prst="rect">
            <a:avLst/>
          </a:prstGeom>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defTabSz="914400">
              <a:buFont typeface="Wingdings" panose="05000000000000000000" pitchFamily="2" charset="2"/>
              <a:buChar char="§"/>
            </a:pPr>
            <a:r>
              <a:rPr lang="en-US" altLang="ko-KR" sz="2000" kern="0" dirty="0"/>
              <a:t>Native support of AI/ML functionalities across 6G network to improve the overall performance of 6G system and user experience by federation or collaboration of AI functions at heterogeneous NFs, RAN and OAM.</a:t>
            </a:r>
          </a:p>
        </p:txBody>
      </p:sp>
      <p:sp>
        <p:nvSpPr>
          <p:cNvPr id="7" name="텍스트 개체 틀 3">
            <a:extLst>
              <a:ext uri="{FF2B5EF4-FFF2-40B4-BE49-F238E27FC236}">
                <a16:creationId xmlns:a16="http://schemas.microsoft.com/office/drawing/2014/main" id="{A8CD6710-89DF-471E-A9F0-AB0D31680B6E}"/>
              </a:ext>
            </a:extLst>
          </p:cNvPr>
          <p:cNvSpPr txBox="1">
            <a:spLocks/>
          </p:cNvSpPr>
          <p:nvPr/>
        </p:nvSpPr>
        <p:spPr>
          <a:xfrm>
            <a:off x="594106" y="287598"/>
            <a:ext cx="11506201" cy="725160"/>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defTabSz="914400"/>
            <a:r>
              <a:rPr lang="en-US" altLang="ko-KR" sz="3300" kern="0" dirty="0" smtClean="0">
                <a:solidFill>
                  <a:sysClr val="windowText" lastClr="000000"/>
                </a:solidFill>
              </a:rPr>
              <a:t>6G System Architecture Study Objectives</a:t>
            </a:r>
            <a:endParaRPr lang="ko-KR" altLang="en-US" sz="3300" kern="0" dirty="0">
              <a:solidFill>
                <a:sysClr val="windowText" lastClr="000000"/>
              </a:solidFill>
            </a:endParaRPr>
          </a:p>
        </p:txBody>
      </p:sp>
    </p:spTree>
    <p:extLst>
      <p:ext uri="{BB962C8B-B14F-4D97-AF65-F5344CB8AC3E}">
        <p14:creationId xmlns:p14="http://schemas.microsoft.com/office/powerpoint/2010/main" val="1784394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4">
            <a:extLst>
              <a:ext uri="{FF2B5EF4-FFF2-40B4-BE49-F238E27FC236}">
                <a16:creationId xmlns:a16="http://schemas.microsoft.com/office/drawing/2014/main" id="{E4D278D4-1C2E-407A-9C88-B49B0DDC0BA6}"/>
              </a:ext>
            </a:extLst>
          </p:cNvPr>
          <p:cNvSpPr>
            <a:spLocks noGrp="1"/>
          </p:cNvSpPr>
          <p:nvPr>
            <p:ph type="body" idx="39"/>
          </p:nvPr>
        </p:nvSpPr>
        <p:spPr/>
        <p:txBody>
          <a:bodyPr/>
          <a:lstStyle/>
          <a:p>
            <a:r>
              <a:rPr lang="en-US" altLang="ko-KR" dirty="0" smtClean="0"/>
              <a:t>Appendix. NF-embedded </a:t>
            </a:r>
            <a:r>
              <a:rPr lang="en-US" altLang="ko-KR" dirty="0"/>
              <a:t>AI</a:t>
            </a:r>
            <a:endParaRPr lang="ko-KR" altLang="en-US" dirty="0"/>
          </a:p>
        </p:txBody>
      </p:sp>
      <p:sp>
        <p:nvSpPr>
          <p:cNvPr id="6" name="텍스트 개체 틀 5">
            <a:extLst>
              <a:ext uri="{FF2B5EF4-FFF2-40B4-BE49-F238E27FC236}">
                <a16:creationId xmlns:a16="http://schemas.microsoft.com/office/drawing/2014/main" id="{40006D5C-2FB3-4D7C-9B14-E8F37852F905}"/>
              </a:ext>
            </a:extLst>
          </p:cNvPr>
          <p:cNvSpPr>
            <a:spLocks noGrp="1"/>
          </p:cNvSpPr>
          <p:nvPr>
            <p:ph type="body" sz="quarter" idx="40"/>
          </p:nvPr>
        </p:nvSpPr>
        <p:spPr>
          <a:xfrm>
            <a:off x="349250" y="2598056"/>
            <a:ext cx="5300436" cy="3495855"/>
          </a:xfrm>
        </p:spPr>
        <p:txBody>
          <a:bodyPr/>
          <a:lstStyle/>
          <a:p>
            <a:pPr marL="285750" indent="-285750">
              <a:buFontTx/>
              <a:buChar char="-"/>
            </a:pPr>
            <a:r>
              <a:rPr lang="en-US" altLang="ko-KR" dirty="0"/>
              <a:t>Each NF has embedded AI functionalities </a:t>
            </a:r>
            <a:r>
              <a:rPr lang="en-US" altLang="ko-KR" dirty="0" smtClean="0"/>
              <a:t>that support to make </a:t>
            </a:r>
            <a:r>
              <a:rPr lang="en-US" altLang="ko-KR" dirty="0"/>
              <a:t>its own decision based on </a:t>
            </a:r>
            <a:r>
              <a:rPr lang="en-US" altLang="ko-KR" dirty="0" smtClean="0"/>
              <a:t>its AI model and collected </a:t>
            </a:r>
            <a:r>
              <a:rPr lang="en-US" altLang="ko-KR" dirty="0"/>
              <a:t>data</a:t>
            </a:r>
          </a:p>
          <a:p>
            <a:pPr marL="285750" indent="-285750">
              <a:buFontTx/>
              <a:buChar char="-"/>
            </a:pPr>
            <a:endParaRPr lang="en-US" altLang="ko-KR" dirty="0"/>
          </a:p>
          <a:p>
            <a:pPr marL="285750" indent="-285750">
              <a:buFontTx/>
              <a:buChar char="-"/>
            </a:pPr>
            <a:r>
              <a:rPr lang="en-US" altLang="ko-KR" dirty="0" smtClean="0"/>
              <a:t>Each </a:t>
            </a:r>
            <a:r>
              <a:rPr lang="en-US" altLang="ko-KR" dirty="0"/>
              <a:t>NF </a:t>
            </a:r>
            <a:r>
              <a:rPr lang="en-US" altLang="ko-KR" dirty="0" smtClean="0"/>
              <a:t>requests </a:t>
            </a:r>
            <a:r>
              <a:rPr lang="en-US" altLang="ko-KR" dirty="0"/>
              <a:t>and </a:t>
            </a:r>
            <a:r>
              <a:rPr lang="en-US" altLang="ko-KR" dirty="0" smtClean="0"/>
              <a:t>uses </a:t>
            </a:r>
            <a:r>
              <a:rPr lang="en-US" altLang="ko-KR" dirty="0"/>
              <a:t>the data </a:t>
            </a:r>
            <a:r>
              <a:rPr lang="en-US" altLang="ko-KR" dirty="0" smtClean="0"/>
              <a:t>received from </a:t>
            </a:r>
            <a:r>
              <a:rPr lang="en-US" altLang="ko-KR" dirty="0"/>
              <a:t>homogeneous or </a:t>
            </a:r>
            <a:r>
              <a:rPr lang="en-US" altLang="ko-KR" dirty="0" smtClean="0"/>
              <a:t>heterogeneous NFs </a:t>
            </a:r>
            <a:r>
              <a:rPr lang="en-US" altLang="ko-KR" dirty="0"/>
              <a:t>for its </a:t>
            </a:r>
            <a:r>
              <a:rPr lang="en-US" altLang="ko-KR" dirty="0" smtClean="0"/>
              <a:t>model </a:t>
            </a:r>
            <a:r>
              <a:rPr lang="en-US" altLang="ko-KR" dirty="0"/>
              <a:t>training and decision making </a:t>
            </a:r>
            <a:r>
              <a:rPr lang="en-US" altLang="ko-KR" dirty="0" smtClean="0"/>
              <a:t>process</a:t>
            </a:r>
          </a:p>
          <a:p>
            <a:pPr marL="285750" indent="-285750">
              <a:buFontTx/>
              <a:buChar char="-"/>
            </a:pPr>
            <a:endParaRPr lang="en-US" altLang="ko-KR" dirty="0"/>
          </a:p>
          <a:p>
            <a:pPr marL="285750" indent="-285750">
              <a:buFontTx/>
              <a:buChar char="-"/>
            </a:pPr>
            <a:r>
              <a:rPr lang="en-US" altLang="ko-KR" dirty="0" smtClean="0"/>
              <a:t>AI in an NF collaborates and interworks with AI functionalities in other NFs for global optimization of AI models and inferences</a:t>
            </a:r>
            <a:endParaRPr lang="en-US" altLang="ko-KR" dirty="0"/>
          </a:p>
          <a:p>
            <a:pPr marL="285750" indent="-285750">
              <a:buFontTx/>
              <a:buChar char="-"/>
            </a:pPr>
            <a:endParaRPr lang="en-US" altLang="ko-KR" dirty="0"/>
          </a:p>
          <a:p>
            <a:pPr marL="285750" indent="-285750">
              <a:buFontTx/>
              <a:buChar char="-"/>
            </a:pPr>
            <a:r>
              <a:rPr lang="en-US" altLang="ko-KR" dirty="0"/>
              <a:t>In order </a:t>
            </a:r>
            <a:r>
              <a:rPr lang="en-US" altLang="ko-KR" dirty="0" smtClean="0"/>
              <a:t>to not overload in the </a:t>
            </a:r>
            <a:r>
              <a:rPr lang="en-US" altLang="ko-KR" dirty="0"/>
              <a:t>control </a:t>
            </a:r>
            <a:r>
              <a:rPr lang="en-US" altLang="ko-KR" dirty="0" smtClean="0"/>
              <a:t>plane, </a:t>
            </a:r>
            <a:r>
              <a:rPr lang="en-US" altLang="ko-KR" dirty="0"/>
              <a:t>it may use </a:t>
            </a:r>
            <a:r>
              <a:rPr lang="en-US" altLang="ko-KR" dirty="0" smtClean="0"/>
              <a:t>different </a:t>
            </a:r>
            <a:r>
              <a:rPr lang="en-US" altLang="ko-KR" dirty="0"/>
              <a:t>planes (e.g. Service Plane) to transfer the </a:t>
            </a:r>
            <a:r>
              <a:rPr lang="en-US" altLang="ko-KR" dirty="0" smtClean="0"/>
              <a:t>collected data </a:t>
            </a:r>
            <a:r>
              <a:rPr lang="en-US" altLang="ko-KR" dirty="0"/>
              <a:t>and/or </a:t>
            </a:r>
            <a:r>
              <a:rPr lang="en-US" altLang="ko-KR" dirty="0" smtClean="0"/>
              <a:t>pre-trained AIML </a:t>
            </a:r>
            <a:r>
              <a:rPr lang="en-US" altLang="ko-KR" dirty="0"/>
              <a:t>models</a:t>
            </a:r>
          </a:p>
          <a:p>
            <a:pPr marL="285750" indent="-285750">
              <a:buFontTx/>
              <a:buChar char="-"/>
            </a:pPr>
            <a:endParaRPr lang="en-US" altLang="ko-KR" dirty="0"/>
          </a:p>
          <a:p>
            <a:pPr marL="285750" indent="-285750">
              <a:buFontTx/>
              <a:buChar char="-"/>
            </a:pPr>
            <a:r>
              <a:rPr lang="en-US" altLang="ko-KR" dirty="0" smtClean="0"/>
              <a:t>Common Data/AI </a:t>
            </a:r>
            <a:r>
              <a:rPr lang="en-US" altLang="ko-KR" dirty="0"/>
              <a:t>Model </a:t>
            </a:r>
            <a:r>
              <a:rPr lang="en-US" altLang="ko-KR" dirty="0" smtClean="0"/>
              <a:t>repository can also be defined</a:t>
            </a:r>
            <a:endParaRPr lang="ko-KR" altLang="en-US" dirty="0"/>
          </a:p>
        </p:txBody>
      </p:sp>
      <p:sp>
        <p:nvSpPr>
          <p:cNvPr id="7" name="텍스트 개체 틀 6">
            <a:extLst>
              <a:ext uri="{FF2B5EF4-FFF2-40B4-BE49-F238E27FC236}">
                <a16:creationId xmlns:a16="http://schemas.microsoft.com/office/drawing/2014/main" id="{7294F08A-AA74-446F-A2E1-6197690E6B59}"/>
              </a:ext>
            </a:extLst>
          </p:cNvPr>
          <p:cNvSpPr>
            <a:spLocks noGrp="1"/>
          </p:cNvSpPr>
          <p:nvPr>
            <p:ph type="body" sz="quarter" idx="41"/>
          </p:nvPr>
        </p:nvSpPr>
        <p:spPr/>
        <p:txBody>
          <a:bodyPr/>
          <a:lstStyle/>
          <a:p>
            <a:r>
              <a:rPr lang="en-US" altLang="ko-KR" dirty="0"/>
              <a:t>Concept of Embedded AI</a:t>
            </a:r>
            <a:endParaRPr lang="ko-KR" altLang="en-US" dirty="0"/>
          </a:p>
        </p:txBody>
      </p:sp>
      <p:sp>
        <p:nvSpPr>
          <p:cNvPr id="8" name="텍스트 개체 틀 4">
            <a:extLst>
              <a:ext uri="{FF2B5EF4-FFF2-40B4-BE49-F238E27FC236}">
                <a16:creationId xmlns:a16="http://schemas.microsoft.com/office/drawing/2014/main" id="{8ABF8FCC-E2B1-421C-B605-909EEF4918B5}"/>
              </a:ext>
            </a:extLst>
          </p:cNvPr>
          <p:cNvSpPr txBox="1">
            <a:spLocks/>
          </p:cNvSpPr>
          <p:nvPr/>
        </p:nvSpPr>
        <p:spPr>
          <a:xfrm>
            <a:off x="355386" y="864585"/>
            <a:ext cx="11085499" cy="905169"/>
          </a:xfrm>
          <a:prstGeom prst="rect">
            <a:avLst/>
          </a:prstGeom>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a:spcBef>
                <a:spcPts val="600"/>
              </a:spcBef>
              <a:buFont typeface="Wingdings" panose="05000000000000000000" pitchFamily="2" charset="2"/>
              <a:buChar char="§"/>
            </a:pPr>
            <a:r>
              <a:rPr lang="en-US" altLang="ja-JP" sz="2000" dirty="0"/>
              <a:t>Each NF and RAN with native support of AI functionality together with centralized AI functionalities</a:t>
            </a:r>
          </a:p>
        </p:txBody>
      </p:sp>
      <p:sp>
        <p:nvSpPr>
          <p:cNvPr id="12" name="직사각형 11">
            <a:extLst>
              <a:ext uri="{FF2B5EF4-FFF2-40B4-BE49-F238E27FC236}">
                <a16:creationId xmlns:a16="http://schemas.microsoft.com/office/drawing/2014/main" id="{9D310AEE-F820-4908-82B6-882E2B188F89}"/>
              </a:ext>
            </a:extLst>
          </p:cNvPr>
          <p:cNvSpPr/>
          <p:nvPr/>
        </p:nvSpPr>
        <p:spPr>
          <a:xfrm>
            <a:off x="8284023" y="4098649"/>
            <a:ext cx="1361873" cy="79118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n>
                <a:solidFill>
                  <a:schemeClr val="tx2"/>
                </a:solidFill>
              </a:ln>
              <a:noFill/>
            </a:endParaRPr>
          </a:p>
        </p:txBody>
      </p:sp>
      <p:sp>
        <p:nvSpPr>
          <p:cNvPr id="13" name="TextBox 12">
            <a:extLst>
              <a:ext uri="{FF2B5EF4-FFF2-40B4-BE49-F238E27FC236}">
                <a16:creationId xmlns:a16="http://schemas.microsoft.com/office/drawing/2014/main" id="{F628F1C1-0E40-4894-9A8D-A662193088D3}"/>
              </a:ext>
            </a:extLst>
          </p:cNvPr>
          <p:cNvSpPr txBox="1"/>
          <p:nvPr/>
        </p:nvSpPr>
        <p:spPr>
          <a:xfrm>
            <a:off x="8394269" y="4306174"/>
            <a:ext cx="719847" cy="369332"/>
          </a:xfrm>
          <a:prstGeom prst="rect">
            <a:avLst/>
          </a:prstGeom>
          <a:noFill/>
        </p:spPr>
        <p:txBody>
          <a:bodyPr wrap="square" rtlCol="0">
            <a:spAutoFit/>
          </a:bodyPr>
          <a:lstStyle/>
          <a:p>
            <a:r>
              <a:rPr lang="en-US" altLang="ko-KR" sz="1800" b="1" dirty="0"/>
              <a:t>NF-B</a:t>
            </a:r>
            <a:endParaRPr lang="ko-KR" altLang="en-US" sz="1800" b="1" dirty="0"/>
          </a:p>
        </p:txBody>
      </p:sp>
      <p:sp>
        <p:nvSpPr>
          <p:cNvPr id="14" name="타원 13">
            <a:extLst>
              <a:ext uri="{FF2B5EF4-FFF2-40B4-BE49-F238E27FC236}">
                <a16:creationId xmlns:a16="http://schemas.microsoft.com/office/drawing/2014/main" id="{53C1E98F-FA66-425B-8351-EF83BEBDE514}"/>
              </a:ext>
            </a:extLst>
          </p:cNvPr>
          <p:cNvSpPr/>
          <p:nvPr/>
        </p:nvSpPr>
        <p:spPr>
          <a:xfrm>
            <a:off x="8848227" y="4792558"/>
            <a:ext cx="137809" cy="15239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cxnSp>
        <p:nvCxnSpPr>
          <p:cNvPr id="15" name="직선 연결선 14">
            <a:extLst>
              <a:ext uri="{FF2B5EF4-FFF2-40B4-BE49-F238E27FC236}">
                <a16:creationId xmlns:a16="http://schemas.microsoft.com/office/drawing/2014/main" id="{50E77F59-CA19-4C67-BBBB-72F93A3A3C4F}"/>
              </a:ext>
            </a:extLst>
          </p:cNvPr>
          <p:cNvCxnSpPr>
            <a:cxnSpLocks/>
            <a:stCxn id="14" idx="4"/>
          </p:cNvCxnSpPr>
          <p:nvPr/>
        </p:nvCxnSpPr>
        <p:spPr>
          <a:xfrm>
            <a:off x="8917132" y="4944956"/>
            <a:ext cx="5674" cy="413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직선 연결선 15">
            <a:extLst>
              <a:ext uri="{FF2B5EF4-FFF2-40B4-BE49-F238E27FC236}">
                <a16:creationId xmlns:a16="http://schemas.microsoft.com/office/drawing/2014/main" id="{EA14E575-8DB6-4232-BF9B-5159B34166D5}"/>
              </a:ext>
            </a:extLst>
          </p:cNvPr>
          <p:cNvCxnSpPr>
            <a:cxnSpLocks/>
          </p:cNvCxnSpPr>
          <p:nvPr/>
        </p:nvCxnSpPr>
        <p:spPr>
          <a:xfrm flipH="1">
            <a:off x="6199062" y="5352436"/>
            <a:ext cx="3452436" cy="25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타원 16">
            <a:extLst>
              <a:ext uri="{FF2B5EF4-FFF2-40B4-BE49-F238E27FC236}">
                <a16:creationId xmlns:a16="http://schemas.microsoft.com/office/drawing/2014/main" id="{E2916451-0F4A-42C3-B9CC-46C1F9679CC0}"/>
              </a:ext>
            </a:extLst>
          </p:cNvPr>
          <p:cNvSpPr/>
          <p:nvPr/>
        </p:nvSpPr>
        <p:spPr>
          <a:xfrm>
            <a:off x="10934589" y="3182647"/>
            <a:ext cx="802531" cy="4507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800" dirty="0"/>
              <a:t>AI Model</a:t>
            </a:r>
            <a:endParaRPr kumimoji="1" lang="ko-KR" altLang="en-US" sz="800" dirty="0"/>
          </a:p>
        </p:txBody>
      </p:sp>
      <p:sp>
        <p:nvSpPr>
          <p:cNvPr id="18" name="원통형 17">
            <a:extLst>
              <a:ext uri="{FF2B5EF4-FFF2-40B4-BE49-F238E27FC236}">
                <a16:creationId xmlns:a16="http://schemas.microsoft.com/office/drawing/2014/main" id="{18A09A5A-968D-4668-89C0-C3A2763B26B9}"/>
              </a:ext>
            </a:extLst>
          </p:cNvPr>
          <p:cNvSpPr/>
          <p:nvPr/>
        </p:nvSpPr>
        <p:spPr>
          <a:xfrm>
            <a:off x="11017277" y="3667408"/>
            <a:ext cx="642024" cy="452337"/>
          </a:xfrm>
          <a:prstGeom prst="ca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800" dirty="0"/>
              <a:t>Collected</a:t>
            </a:r>
          </a:p>
          <a:p>
            <a:pPr algn="ctr"/>
            <a:r>
              <a:rPr kumimoji="1" lang="en-US" altLang="ko-KR" sz="800" dirty="0"/>
              <a:t>Data</a:t>
            </a:r>
            <a:endParaRPr kumimoji="1" lang="ko-KR" altLang="en-US" sz="800" dirty="0"/>
          </a:p>
        </p:txBody>
      </p:sp>
      <p:sp>
        <p:nvSpPr>
          <p:cNvPr id="20" name="사각형: 위쪽 모서리의 한쪽은 둥글고 다른 한쪽은 잘림 19">
            <a:extLst>
              <a:ext uri="{FF2B5EF4-FFF2-40B4-BE49-F238E27FC236}">
                <a16:creationId xmlns:a16="http://schemas.microsoft.com/office/drawing/2014/main" id="{C9E46186-A7FB-4149-879E-BB94AECCC47A}"/>
              </a:ext>
            </a:extLst>
          </p:cNvPr>
          <p:cNvSpPr/>
          <p:nvPr/>
        </p:nvSpPr>
        <p:spPr>
          <a:xfrm>
            <a:off x="10044508" y="4191082"/>
            <a:ext cx="1721795" cy="361543"/>
          </a:xfrm>
          <a:prstGeom prst="snip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900" dirty="0">
                <a:solidFill>
                  <a:schemeClr val="tx1"/>
                </a:solidFill>
              </a:rPr>
              <a:t>Internal AI Platform</a:t>
            </a:r>
          </a:p>
          <a:p>
            <a:pPr algn="ctr"/>
            <a:r>
              <a:rPr kumimoji="1" lang="en-US" altLang="ko-KR" sz="900" dirty="0">
                <a:solidFill>
                  <a:schemeClr val="tx1"/>
                </a:solidFill>
              </a:rPr>
              <a:t>(Proprietary)</a:t>
            </a:r>
            <a:endParaRPr kumimoji="1" lang="ko-KR" altLang="en-US" sz="900" dirty="0">
              <a:solidFill>
                <a:schemeClr val="tx1"/>
              </a:solidFill>
            </a:endParaRPr>
          </a:p>
        </p:txBody>
      </p:sp>
      <p:cxnSp>
        <p:nvCxnSpPr>
          <p:cNvPr id="21" name="직선 연결선 20">
            <a:extLst>
              <a:ext uri="{FF2B5EF4-FFF2-40B4-BE49-F238E27FC236}">
                <a16:creationId xmlns:a16="http://schemas.microsoft.com/office/drawing/2014/main" id="{D927B327-477D-4AB2-8BB3-DE79729C2917}"/>
              </a:ext>
            </a:extLst>
          </p:cNvPr>
          <p:cNvCxnSpPr>
            <a:cxnSpLocks/>
          </p:cNvCxnSpPr>
          <p:nvPr/>
        </p:nvCxnSpPr>
        <p:spPr>
          <a:xfrm flipV="1">
            <a:off x="9632114" y="3106429"/>
            <a:ext cx="334058" cy="99717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직선 연결선 21">
            <a:extLst>
              <a:ext uri="{FF2B5EF4-FFF2-40B4-BE49-F238E27FC236}">
                <a16:creationId xmlns:a16="http://schemas.microsoft.com/office/drawing/2014/main" id="{210222CE-87FC-47C8-83DA-3A72F6F700B2}"/>
              </a:ext>
            </a:extLst>
          </p:cNvPr>
          <p:cNvCxnSpPr>
            <a:cxnSpLocks/>
          </p:cNvCxnSpPr>
          <p:nvPr/>
        </p:nvCxnSpPr>
        <p:spPr>
          <a:xfrm flipV="1">
            <a:off x="9578774" y="4605179"/>
            <a:ext cx="403630" cy="1065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직사각형 22">
            <a:extLst>
              <a:ext uri="{FF2B5EF4-FFF2-40B4-BE49-F238E27FC236}">
                <a16:creationId xmlns:a16="http://schemas.microsoft.com/office/drawing/2014/main" id="{9997E281-B403-4C30-8E54-29FB062527A7}"/>
              </a:ext>
            </a:extLst>
          </p:cNvPr>
          <p:cNvSpPr/>
          <p:nvPr/>
        </p:nvSpPr>
        <p:spPr>
          <a:xfrm>
            <a:off x="9986143" y="3088613"/>
            <a:ext cx="1814208" cy="1522379"/>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24" name="직사각형 23">
            <a:extLst>
              <a:ext uri="{FF2B5EF4-FFF2-40B4-BE49-F238E27FC236}">
                <a16:creationId xmlns:a16="http://schemas.microsoft.com/office/drawing/2014/main" id="{622E7439-FA20-4060-99F8-9F97B5071301}"/>
              </a:ext>
            </a:extLst>
          </p:cNvPr>
          <p:cNvSpPr/>
          <p:nvPr/>
        </p:nvSpPr>
        <p:spPr>
          <a:xfrm>
            <a:off x="10051803" y="3203723"/>
            <a:ext cx="732008" cy="9111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000" dirty="0">
                <a:solidFill>
                  <a:schemeClr val="tx1"/>
                </a:solidFill>
              </a:rPr>
              <a:t>Decision Logic</a:t>
            </a:r>
            <a:endParaRPr kumimoji="1" lang="ko-KR" altLang="en-US" sz="1000" dirty="0">
              <a:solidFill>
                <a:schemeClr val="tx1"/>
              </a:solidFill>
            </a:endParaRPr>
          </a:p>
        </p:txBody>
      </p:sp>
      <p:sp>
        <p:nvSpPr>
          <p:cNvPr id="25" name="직사각형 24">
            <a:extLst>
              <a:ext uri="{FF2B5EF4-FFF2-40B4-BE49-F238E27FC236}">
                <a16:creationId xmlns:a16="http://schemas.microsoft.com/office/drawing/2014/main" id="{589507DC-DE70-460C-A29B-F78639087ECB}"/>
              </a:ext>
            </a:extLst>
          </p:cNvPr>
          <p:cNvSpPr/>
          <p:nvPr/>
        </p:nvSpPr>
        <p:spPr>
          <a:xfrm>
            <a:off x="6182848" y="4103513"/>
            <a:ext cx="1361873" cy="79118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ln>
                <a:solidFill>
                  <a:schemeClr val="tx2"/>
                </a:solidFill>
              </a:ln>
              <a:noFill/>
            </a:endParaRPr>
          </a:p>
        </p:txBody>
      </p:sp>
      <p:sp>
        <p:nvSpPr>
          <p:cNvPr id="26" name="TextBox 25">
            <a:extLst>
              <a:ext uri="{FF2B5EF4-FFF2-40B4-BE49-F238E27FC236}">
                <a16:creationId xmlns:a16="http://schemas.microsoft.com/office/drawing/2014/main" id="{60939004-42D1-4B58-8322-85E1413A55B6}"/>
              </a:ext>
            </a:extLst>
          </p:cNvPr>
          <p:cNvSpPr txBox="1"/>
          <p:nvPr/>
        </p:nvSpPr>
        <p:spPr>
          <a:xfrm>
            <a:off x="6293094" y="4311038"/>
            <a:ext cx="719847" cy="369332"/>
          </a:xfrm>
          <a:prstGeom prst="rect">
            <a:avLst/>
          </a:prstGeom>
          <a:noFill/>
        </p:spPr>
        <p:txBody>
          <a:bodyPr wrap="square" rtlCol="0">
            <a:spAutoFit/>
          </a:bodyPr>
          <a:lstStyle/>
          <a:p>
            <a:r>
              <a:rPr lang="en-US" altLang="ko-KR" sz="1800" b="1" dirty="0" smtClean="0"/>
              <a:t>NF-A</a:t>
            </a:r>
            <a:endParaRPr lang="ko-KR" altLang="en-US" sz="1800" b="1" dirty="0"/>
          </a:p>
        </p:txBody>
      </p:sp>
      <p:sp>
        <p:nvSpPr>
          <p:cNvPr id="27" name="타원 26">
            <a:extLst>
              <a:ext uri="{FF2B5EF4-FFF2-40B4-BE49-F238E27FC236}">
                <a16:creationId xmlns:a16="http://schemas.microsoft.com/office/drawing/2014/main" id="{E2B3D5ED-09AD-46DA-B7C6-84C8EC788AC6}"/>
              </a:ext>
            </a:extLst>
          </p:cNvPr>
          <p:cNvSpPr/>
          <p:nvPr/>
        </p:nvSpPr>
        <p:spPr>
          <a:xfrm>
            <a:off x="6747052" y="4797422"/>
            <a:ext cx="137809" cy="15239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cxnSp>
        <p:nvCxnSpPr>
          <p:cNvPr id="28" name="직선 연결선 27">
            <a:extLst>
              <a:ext uri="{FF2B5EF4-FFF2-40B4-BE49-F238E27FC236}">
                <a16:creationId xmlns:a16="http://schemas.microsoft.com/office/drawing/2014/main" id="{06DEE6E5-0C03-4142-A65E-F2849737DAAA}"/>
              </a:ext>
            </a:extLst>
          </p:cNvPr>
          <p:cNvCxnSpPr>
            <a:cxnSpLocks/>
            <a:stCxn id="27" idx="4"/>
          </p:cNvCxnSpPr>
          <p:nvPr/>
        </p:nvCxnSpPr>
        <p:spPr>
          <a:xfrm>
            <a:off x="6815957" y="4949820"/>
            <a:ext cx="5674" cy="4134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직사각형 28">
            <a:extLst>
              <a:ext uri="{FF2B5EF4-FFF2-40B4-BE49-F238E27FC236}">
                <a16:creationId xmlns:a16="http://schemas.microsoft.com/office/drawing/2014/main" id="{57E0C22B-3D7B-43F3-9C53-C19E19EFC568}"/>
              </a:ext>
            </a:extLst>
          </p:cNvPr>
          <p:cNvSpPr/>
          <p:nvPr/>
        </p:nvSpPr>
        <p:spPr>
          <a:xfrm>
            <a:off x="7061885" y="4150226"/>
            <a:ext cx="440987" cy="4928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2000" b="1" dirty="0"/>
              <a:t>AI</a:t>
            </a:r>
            <a:endParaRPr kumimoji="1" lang="ko-KR" altLang="en-US" b="1" dirty="0"/>
          </a:p>
        </p:txBody>
      </p:sp>
      <p:sp>
        <p:nvSpPr>
          <p:cNvPr id="30" name="다이아몬드 29">
            <a:extLst>
              <a:ext uri="{FF2B5EF4-FFF2-40B4-BE49-F238E27FC236}">
                <a16:creationId xmlns:a16="http://schemas.microsoft.com/office/drawing/2014/main" id="{7ECB559F-171A-4B1B-A811-7F6C180D594E}"/>
              </a:ext>
            </a:extLst>
          </p:cNvPr>
          <p:cNvSpPr/>
          <p:nvPr/>
        </p:nvSpPr>
        <p:spPr>
          <a:xfrm>
            <a:off x="9348524" y="3924633"/>
            <a:ext cx="170235" cy="191311"/>
          </a:xfrm>
          <a:prstGeom prst="diamond">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31" name="직사각형 30">
            <a:extLst>
              <a:ext uri="{FF2B5EF4-FFF2-40B4-BE49-F238E27FC236}">
                <a16:creationId xmlns:a16="http://schemas.microsoft.com/office/drawing/2014/main" id="{53C82920-7DBB-4190-B37B-3F329EB503FD}"/>
              </a:ext>
            </a:extLst>
          </p:cNvPr>
          <p:cNvSpPr/>
          <p:nvPr/>
        </p:nvSpPr>
        <p:spPr>
          <a:xfrm>
            <a:off x="9170085" y="4134986"/>
            <a:ext cx="440987" cy="4928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2000" b="1" dirty="0"/>
              <a:t>AI</a:t>
            </a:r>
            <a:endParaRPr kumimoji="1" lang="ko-KR" altLang="en-US" b="1" dirty="0"/>
          </a:p>
        </p:txBody>
      </p:sp>
      <p:sp>
        <p:nvSpPr>
          <p:cNvPr id="32" name="다이아몬드 31">
            <a:extLst>
              <a:ext uri="{FF2B5EF4-FFF2-40B4-BE49-F238E27FC236}">
                <a16:creationId xmlns:a16="http://schemas.microsoft.com/office/drawing/2014/main" id="{A7D2C9D8-8D93-4AA6-9DD7-583CB64B5681}"/>
              </a:ext>
            </a:extLst>
          </p:cNvPr>
          <p:cNvSpPr/>
          <p:nvPr/>
        </p:nvSpPr>
        <p:spPr>
          <a:xfrm>
            <a:off x="7214924" y="3950033"/>
            <a:ext cx="170235" cy="191311"/>
          </a:xfrm>
          <a:prstGeom prst="diamond">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cxnSp>
        <p:nvCxnSpPr>
          <p:cNvPr id="33" name="직선 연결선 32">
            <a:extLst>
              <a:ext uri="{FF2B5EF4-FFF2-40B4-BE49-F238E27FC236}">
                <a16:creationId xmlns:a16="http://schemas.microsoft.com/office/drawing/2014/main" id="{1AFBE14A-188D-4875-814D-A34EA24E490C}"/>
              </a:ext>
            </a:extLst>
          </p:cNvPr>
          <p:cNvCxnSpPr>
            <a:cxnSpLocks/>
          </p:cNvCxnSpPr>
          <p:nvPr/>
        </p:nvCxnSpPr>
        <p:spPr>
          <a:xfrm flipH="1" flipV="1">
            <a:off x="5779867" y="3630316"/>
            <a:ext cx="3916446" cy="2086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직선 연결선 39">
            <a:extLst>
              <a:ext uri="{FF2B5EF4-FFF2-40B4-BE49-F238E27FC236}">
                <a16:creationId xmlns:a16="http://schemas.microsoft.com/office/drawing/2014/main" id="{C21E0935-B438-4DA9-A1E2-29571EB6F428}"/>
              </a:ext>
            </a:extLst>
          </p:cNvPr>
          <p:cNvCxnSpPr>
            <a:cxnSpLocks/>
          </p:cNvCxnSpPr>
          <p:nvPr/>
        </p:nvCxnSpPr>
        <p:spPr>
          <a:xfrm flipH="1">
            <a:off x="7302934" y="3639967"/>
            <a:ext cx="2054" cy="32054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직선 연결선 40">
            <a:extLst>
              <a:ext uri="{FF2B5EF4-FFF2-40B4-BE49-F238E27FC236}">
                <a16:creationId xmlns:a16="http://schemas.microsoft.com/office/drawing/2014/main" id="{2372429C-0077-4516-B891-C7870A59968B}"/>
              </a:ext>
            </a:extLst>
          </p:cNvPr>
          <p:cNvCxnSpPr>
            <a:cxnSpLocks/>
          </p:cNvCxnSpPr>
          <p:nvPr/>
        </p:nvCxnSpPr>
        <p:spPr>
          <a:xfrm flipH="1">
            <a:off x="9431454" y="3634887"/>
            <a:ext cx="2054" cy="32054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A2898A41-F72C-4645-8D74-5B1B04192DF5}"/>
              </a:ext>
            </a:extLst>
          </p:cNvPr>
          <p:cNvSpPr txBox="1"/>
          <p:nvPr/>
        </p:nvSpPr>
        <p:spPr>
          <a:xfrm>
            <a:off x="6157912" y="3342147"/>
            <a:ext cx="3594765" cy="260392"/>
          </a:xfrm>
          <a:prstGeom prst="rect">
            <a:avLst/>
          </a:prstGeom>
          <a:noFill/>
        </p:spPr>
        <p:txBody>
          <a:bodyPr wrap="square" rtlCol="0">
            <a:spAutoFit/>
          </a:bodyPr>
          <a:lstStyle/>
          <a:p>
            <a:r>
              <a:rPr lang="en-US" altLang="ko-KR" dirty="0" smtClean="0"/>
              <a:t>Data and AI </a:t>
            </a:r>
            <a:r>
              <a:rPr lang="en-US" altLang="ko-KR" dirty="0"/>
              <a:t>Model </a:t>
            </a:r>
            <a:r>
              <a:rPr lang="en-US" altLang="ko-KR" dirty="0" smtClean="0"/>
              <a:t>Delivery over, e.g., Service </a:t>
            </a:r>
            <a:r>
              <a:rPr lang="en-US" altLang="ko-KR" dirty="0"/>
              <a:t>Plane </a:t>
            </a:r>
          </a:p>
        </p:txBody>
      </p:sp>
      <p:sp>
        <p:nvSpPr>
          <p:cNvPr id="43" name="TextBox 42">
            <a:extLst>
              <a:ext uri="{FF2B5EF4-FFF2-40B4-BE49-F238E27FC236}">
                <a16:creationId xmlns:a16="http://schemas.microsoft.com/office/drawing/2014/main" id="{4AECC204-80B5-401B-87F2-5B88323514E5}"/>
              </a:ext>
            </a:extLst>
          </p:cNvPr>
          <p:cNvSpPr txBox="1"/>
          <p:nvPr/>
        </p:nvSpPr>
        <p:spPr>
          <a:xfrm>
            <a:off x="9893733" y="4631076"/>
            <a:ext cx="2133897" cy="428451"/>
          </a:xfrm>
          <a:prstGeom prst="rect">
            <a:avLst/>
          </a:prstGeom>
          <a:noFill/>
        </p:spPr>
        <p:txBody>
          <a:bodyPr wrap="square" rtlCol="0">
            <a:spAutoFit/>
          </a:bodyPr>
          <a:lstStyle/>
          <a:p>
            <a:r>
              <a:rPr lang="en-US" altLang="ko-KR" dirty="0"/>
              <a:t>Each NF equipped with AI functionalities</a:t>
            </a:r>
          </a:p>
        </p:txBody>
      </p:sp>
      <p:sp>
        <p:nvSpPr>
          <p:cNvPr id="47" name="텍스트 개체 틀 46">
            <a:extLst>
              <a:ext uri="{FF2B5EF4-FFF2-40B4-BE49-F238E27FC236}">
                <a16:creationId xmlns:a16="http://schemas.microsoft.com/office/drawing/2014/main" id="{75E7FD57-1C62-4973-9627-BB7F2C7B94B0}"/>
              </a:ext>
            </a:extLst>
          </p:cNvPr>
          <p:cNvSpPr>
            <a:spLocks noGrp="1"/>
          </p:cNvSpPr>
          <p:nvPr>
            <p:ph type="body" sz="quarter" idx="38"/>
          </p:nvPr>
        </p:nvSpPr>
        <p:spPr/>
        <p:txBody>
          <a:bodyPr/>
          <a:lstStyle/>
          <a:p>
            <a:r>
              <a:rPr lang="en-US" altLang="ko-KR" dirty="0" smtClean="0"/>
              <a:t>Example for Embedded AI in 6G Core</a:t>
            </a:r>
            <a:endParaRPr lang="ko-KR" altLang="en-US" dirty="0"/>
          </a:p>
        </p:txBody>
      </p:sp>
      <p:sp>
        <p:nvSpPr>
          <p:cNvPr id="44" name="TextBox 43">
            <a:extLst>
              <a:ext uri="{FF2B5EF4-FFF2-40B4-BE49-F238E27FC236}">
                <a16:creationId xmlns:a16="http://schemas.microsoft.com/office/drawing/2014/main" id="{A2898A41-F72C-4645-8D74-5B1B04192DF5}"/>
              </a:ext>
            </a:extLst>
          </p:cNvPr>
          <p:cNvSpPr txBox="1"/>
          <p:nvPr/>
        </p:nvSpPr>
        <p:spPr>
          <a:xfrm>
            <a:off x="7061885" y="5412104"/>
            <a:ext cx="1340031" cy="260392"/>
          </a:xfrm>
          <a:prstGeom prst="rect">
            <a:avLst/>
          </a:prstGeom>
          <a:noFill/>
        </p:spPr>
        <p:txBody>
          <a:bodyPr wrap="square" rtlCol="0">
            <a:spAutoFit/>
          </a:bodyPr>
          <a:lstStyle/>
          <a:p>
            <a:r>
              <a:rPr lang="en-US" altLang="ko-KR" dirty="0" smtClean="0"/>
              <a:t>Control Plane (SBI)</a:t>
            </a:r>
            <a:endParaRPr lang="en-US" altLang="ko-KR" dirty="0"/>
          </a:p>
        </p:txBody>
      </p:sp>
    </p:spTree>
    <p:extLst>
      <p:ext uri="{BB962C8B-B14F-4D97-AF65-F5344CB8AC3E}">
        <p14:creationId xmlns:p14="http://schemas.microsoft.com/office/powerpoint/2010/main" val="1098357466"/>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E0627B-C306-4245-9F22-903A5A9B3F43}">
  <ds:schemaRefs>
    <ds:schemaRef ds:uri="http://schemas.microsoft.com/sharepoint/v3/contenttype/forms"/>
  </ds:schemaRefs>
</ds:datastoreItem>
</file>

<file path=customXml/itemProps3.xml><?xml version="1.0" encoding="utf-8"?>
<ds:datastoreItem xmlns:ds="http://schemas.openxmlformats.org/officeDocument/2006/customXml" ds:itemID="{D04C05A0-4031-458C-93F9-657B34B48EEA}">
  <ds:schemaRefs>
    <ds:schemaRef ds:uri="http://purl.org/dc/dcmitype/"/>
    <ds:schemaRef ds:uri="http://schemas.microsoft.com/sharepoint/v3"/>
    <ds:schemaRef ds:uri="http://purl.org/dc/elements/1.1/"/>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45483</TotalTime>
  <Words>746</Words>
  <Application>Microsoft Office PowerPoint</Application>
  <PresentationFormat>Widescreen</PresentationFormat>
  <Paragraphs>87</Paragraphs>
  <Slides>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맑은 고딕</vt:lpstr>
      <vt:lpstr>Samsung Sharp Sans Bold</vt:lpstr>
      <vt:lpstr>Samsung Sharp Sans Medium</vt:lpstr>
      <vt:lpstr>SamsungOne 400</vt:lpstr>
      <vt:lpstr>SamsungOne 700</vt:lpstr>
      <vt:lpstr>SamsungOneKoreanOTF 400</vt:lpstr>
      <vt:lpstr>Yu Gothic</vt:lpstr>
      <vt:lpstr>Arial</vt:lpstr>
      <vt:lpstr>Calibri</vt:lpstr>
      <vt:lpstr>Wingdings</vt:lpstr>
      <vt:lpstr>Samsung Master</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Samsung</cp:lastModifiedBy>
  <cp:revision>1637</cp:revision>
  <cp:lastPrinted>2017-12-18T22:10:10Z</cp:lastPrinted>
  <dcterms:created xsi:type="dcterms:W3CDTF">2017-12-10T01:01:38Z</dcterms:created>
  <dcterms:modified xsi:type="dcterms:W3CDTF">2025-03-28T12:04:33Z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y fmtid="{D5CDD505-2E9C-101B-9397-08002B2CF9AE}" pid="6" name="FLCMData">
    <vt:lpwstr>EF108E7AB7232531D28ADA701594C26D938449B983191A30A2CE267DD7643C99FC333D72FBBB0BA216AE8C6FB5C253155CADBFA0AABEFA2860B9DE97F6F6CC76</vt:lpwstr>
  </property>
</Properties>
</file>